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Override1.xml" ContentType="application/vnd.openxmlformats-officedocument.themeOverr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3"/>
  </p:notesMasterIdLst>
  <p:sldIdLst>
    <p:sldId id="256" r:id="rId3"/>
    <p:sldId id="258" r:id="rId4"/>
    <p:sldId id="277" r:id="rId5"/>
    <p:sldId id="284" r:id="rId6"/>
    <p:sldId id="285" r:id="rId7"/>
    <p:sldId id="288" r:id="rId8"/>
    <p:sldId id="289" r:id="rId9"/>
    <p:sldId id="286" r:id="rId10"/>
    <p:sldId id="290" r:id="rId11"/>
    <p:sldId id="292" r:id="rId12"/>
    <p:sldId id="287" r:id="rId13"/>
    <p:sldId id="294" r:id="rId14"/>
    <p:sldId id="293" r:id="rId15"/>
    <p:sldId id="295" r:id="rId16"/>
    <p:sldId id="296" r:id="rId17"/>
    <p:sldId id="297" r:id="rId18"/>
    <p:sldId id="278" r:id="rId19"/>
    <p:sldId id="257" r:id="rId20"/>
    <p:sldId id="315" r:id="rId21"/>
    <p:sldId id="281" r:id="rId22"/>
    <p:sldId id="282" r:id="rId23"/>
    <p:sldId id="259" r:id="rId24"/>
    <p:sldId id="261" r:id="rId25"/>
    <p:sldId id="283" r:id="rId26"/>
    <p:sldId id="262" r:id="rId27"/>
    <p:sldId id="263" r:id="rId28"/>
    <p:sldId id="298" r:id="rId29"/>
    <p:sldId id="264" r:id="rId30"/>
    <p:sldId id="280" r:id="rId31"/>
    <p:sldId id="314"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Microsoft JhengHei Light" panose="020B0304030504040204" pitchFamily="34" charset="-120"/>
      <p:regular r:id="rId38"/>
    </p:embeddedFont>
    <p:embeddedFont>
      <p:font typeface="等线" panose="02010600030101010101" pitchFamily="2" charset="-122"/>
      <p:regular r:id="rId39"/>
      <p:bold r:id="rId40"/>
    </p:embeddedFont>
    <p:embeddedFont>
      <p:font typeface="思源黑体" panose="020B0800000000000000" pitchFamily="34" charset="-122"/>
      <p:bold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EFF"/>
    <a:srgbClr val="607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1" d="100"/>
          <a:sy n="61" d="100"/>
        </p:scale>
        <p:origin x="81" y="1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sz="2400" dirty="0"/>
              <a:t>S-Curve of ZJU Trip</a:t>
            </a:r>
            <a:endParaRPr lang="zh-CN" altLang="en-US" sz="2400" dirty="0"/>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Bugs found</c:v>
                </c:pt>
              </c:strCache>
            </c:strRef>
          </c:tx>
          <c:spPr>
            <a:ln w="38100" cap="rnd">
              <a:solidFill>
                <a:schemeClr val="accent1"/>
              </a:solidFill>
              <a:round/>
            </a:ln>
            <a:effectLst>
              <a:outerShdw blurRad="50800" dist="38100" dir="2700000" algn="tl" rotWithShape="0">
                <a:prstClr val="black">
                  <a:alpha val="40000"/>
                </a:prstClr>
              </a:outerShdw>
            </a:effectLst>
          </c:spPr>
          <c:marker>
            <c:symbol val="none"/>
          </c:marker>
          <c:cat>
            <c:numRef>
              <c:f>Sheet1!$A$2:$A$3</c:f>
              <c:numCache>
                <c:formatCode>mmm\ dd</c:formatCode>
                <c:ptCount val="2"/>
                <c:pt idx="0">
                  <c:v>45255</c:v>
                </c:pt>
                <c:pt idx="1">
                  <c:v>45256</c:v>
                </c:pt>
              </c:numCache>
            </c:numRef>
          </c:cat>
          <c:val>
            <c:numRef>
              <c:f>Sheet1!$B$2:$B$3</c:f>
              <c:numCache>
                <c:formatCode>General</c:formatCode>
                <c:ptCount val="2"/>
                <c:pt idx="0">
                  <c:v>0</c:v>
                </c:pt>
                <c:pt idx="1">
                  <c:v>2</c:v>
                </c:pt>
              </c:numCache>
            </c:numRef>
          </c:val>
          <c:smooth val="0"/>
          <c:extLst>
            <c:ext xmlns:c16="http://schemas.microsoft.com/office/drawing/2014/chart" uri="{C3380CC4-5D6E-409C-BE32-E72D297353CC}">
              <c16:uniqueId val="{00000000-CE39-4EF9-BB3B-0C99B469D4CB}"/>
            </c:ext>
          </c:extLst>
        </c:ser>
        <c:ser>
          <c:idx val="1"/>
          <c:order val="1"/>
          <c:tx>
            <c:strRef>
              <c:f>Sheet1!$C$1</c:f>
              <c:strCache>
                <c:ptCount val="1"/>
                <c:pt idx="0">
                  <c:v>Bugs fixed</c:v>
                </c:pt>
              </c:strCache>
            </c:strRef>
          </c:tx>
          <c:spPr>
            <a:ln w="38100" cap="rnd">
              <a:solidFill>
                <a:schemeClr val="accent2"/>
              </a:solidFill>
              <a:round/>
            </a:ln>
            <a:effectLst>
              <a:outerShdw blurRad="50800" dist="38100" dir="2700000" algn="tl" rotWithShape="0">
                <a:prstClr val="black">
                  <a:alpha val="40000"/>
                </a:prstClr>
              </a:outerShdw>
            </a:effectLst>
          </c:spPr>
          <c:marker>
            <c:symbol val="none"/>
          </c:marker>
          <c:cat>
            <c:numRef>
              <c:f>Sheet1!$A$2:$A$3</c:f>
              <c:numCache>
                <c:formatCode>mmm\ dd</c:formatCode>
                <c:ptCount val="2"/>
                <c:pt idx="0">
                  <c:v>45255</c:v>
                </c:pt>
                <c:pt idx="1">
                  <c:v>45256</c:v>
                </c:pt>
              </c:numCache>
            </c:numRef>
          </c:cat>
          <c:val>
            <c:numRef>
              <c:f>Sheet1!$C$2:$C$3</c:f>
              <c:numCache>
                <c:formatCode>General</c:formatCode>
                <c:ptCount val="2"/>
                <c:pt idx="0">
                  <c:v>0</c:v>
                </c:pt>
                <c:pt idx="1">
                  <c:v>0</c:v>
                </c:pt>
              </c:numCache>
            </c:numRef>
          </c:val>
          <c:smooth val="0"/>
          <c:extLst>
            <c:ext xmlns:c16="http://schemas.microsoft.com/office/drawing/2014/chart" uri="{C3380CC4-5D6E-409C-BE32-E72D297353CC}">
              <c16:uniqueId val="{00000001-CE39-4EF9-BB3B-0C99B469D4CB}"/>
            </c:ext>
          </c:extLst>
        </c:ser>
        <c:dLbls>
          <c:showLegendKey val="0"/>
          <c:showVal val="0"/>
          <c:showCatName val="0"/>
          <c:showSerName val="0"/>
          <c:showPercent val="0"/>
          <c:showBubbleSize val="0"/>
        </c:dLbls>
        <c:smooth val="0"/>
        <c:axId val="607180440"/>
        <c:axId val="607180112"/>
      </c:lineChart>
      <c:dateAx>
        <c:axId val="607180440"/>
        <c:scaling>
          <c:orientation val="minMax"/>
        </c:scaling>
        <c:delete val="0"/>
        <c:axPos val="b"/>
        <c:numFmt formatCode="mmm\ 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crossAx val="607180112"/>
        <c:crosses val="autoZero"/>
        <c:auto val="1"/>
        <c:lblOffset val="100"/>
        <c:baseTimeUnit val="days"/>
      </c:dateAx>
      <c:valAx>
        <c:axId val="60718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crossAx val="607180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1035584056181753"/>
          <c:y val="2.0166564969929739E-2"/>
        </c:manualLayout>
      </c:layout>
      <c:overlay val="0"/>
      <c:spPr>
        <a:noFill/>
        <a:ln>
          <a:noFill/>
        </a:ln>
        <a:effectLst/>
      </c:spPr>
      <c:txPr>
        <a:bodyPr rot="0" spcFirstLastPara="0" vertOverflow="ellipsis" vert="horz" wrap="square" anchor="ctr" anchorCtr="1"/>
        <a:lstStyle/>
        <a:p>
          <a:pPr>
            <a:defRPr lang="zh-CN" sz="1400" b="1" i="0" u="none" strike="noStrike" kern="1200" baseline="0">
              <a:solidFill>
                <a:schemeClr val="tx1"/>
              </a:solidFill>
              <a:latin typeface="+mn-lt"/>
              <a:ea typeface="+mn-ea"/>
              <a:cs typeface="+mn-cs"/>
            </a:defRPr>
          </a:pPr>
          <a:endParaRPr lang="zh-CN"/>
        </a:p>
      </c:txPr>
    </c:title>
    <c:autoTitleDeleted val="0"/>
    <c:plotArea>
      <c:layout/>
      <c:pieChart>
        <c:varyColors val="1"/>
        <c:ser>
          <c:idx val="0"/>
          <c:order val="0"/>
          <c:tx>
            <c:strRef>
              <c:f>Sheet1!$B$1</c:f>
              <c:strCache>
                <c:ptCount val="1"/>
                <c:pt idx="0">
                  <c:v>Number of test cases</c:v>
                </c:pt>
              </c:strCache>
            </c:strRef>
          </c:tx>
          <c:spPr>
            <a:ln>
              <a:noFill/>
            </a:ln>
          </c:spPr>
          <c:dPt>
            <c:idx val="0"/>
            <c:bubble3D val="0"/>
            <c:spPr>
              <a:gradFill>
                <a:gsLst>
                  <a:gs pos="0">
                    <a:schemeClr val="accent1">
                      <a:lumMod val="40000"/>
                      <a:lumOff val="60000"/>
                    </a:schemeClr>
                  </a:gs>
                  <a:gs pos="90000">
                    <a:schemeClr val="accent1"/>
                  </a:gs>
                </a:gsLst>
                <a:lin ang="5400000" scaled="0"/>
              </a:gradFill>
              <a:ln>
                <a:noFill/>
              </a:ln>
              <a:effectLst>
                <a:outerShdw blurRad="76200" dist="25400" dir="2700000" algn="tl" rotWithShape="0">
                  <a:schemeClr val="accent1">
                    <a:lumMod val="50000"/>
                    <a:alpha val="30000"/>
                  </a:schemeClr>
                </a:outerShdw>
              </a:effectLst>
            </c:spPr>
            <c:extLst>
              <c:ext xmlns:c16="http://schemas.microsoft.com/office/drawing/2014/chart" uri="{C3380CC4-5D6E-409C-BE32-E72D297353CC}">
                <c16:uniqueId val="{00000001-B9F9-487A-BAFC-6E8943CA11B1}"/>
              </c:ext>
            </c:extLst>
          </c:dPt>
          <c:dPt>
            <c:idx val="1"/>
            <c:bubble3D val="0"/>
            <c:spPr>
              <a:solidFill>
                <a:schemeClr val="tx2"/>
              </a:solidFill>
              <a:ln>
                <a:noFill/>
              </a:ln>
              <a:effectLst>
                <a:outerShdw blurRad="76200" dist="25400" dir="2700000" algn="tl" rotWithShape="0">
                  <a:schemeClr val="accent2">
                    <a:lumMod val="50000"/>
                    <a:alpha val="30000"/>
                  </a:schemeClr>
                </a:outerShdw>
              </a:effectLst>
            </c:spPr>
            <c:extLst>
              <c:ext xmlns:c16="http://schemas.microsoft.com/office/drawing/2014/chart" uri="{C3380CC4-5D6E-409C-BE32-E72D297353CC}">
                <c16:uniqueId val="{00000003-B9F9-487A-BAFC-6E8943CA11B1}"/>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pass</c:v>
                </c:pt>
                <c:pt idx="1">
                  <c:v>fail</c:v>
                </c:pt>
              </c:strCache>
            </c:strRef>
          </c:cat>
          <c:val>
            <c:numRef>
              <c:f>Sheet1!$B$2:$B$3</c:f>
              <c:numCache>
                <c:formatCode>General</c:formatCode>
                <c:ptCount val="2"/>
                <c:pt idx="0">
                  <c:v>75</c:v>
                </c:pt>
                <c:pt idx="1">
                  <c:v>2</c:v>
                </c:pt>
              </c:numCache>
            </c:numRef>
          </c:val>
          <c:extLst>
            <c:ext xmlns:c16="http://schemas.microsoft.com/office/drawing/2014/chart" uri="{C3380CC4-5D6E-409C-BE32-E72D297353CC}">
              <c16:uniqueId val="{00000004-B9F9-487A-BAFC-6E8943CA11B1}"/>
            </c:ext>
          </c:extLst>
        </c:ser>
        <c:dLbls>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Entry>
      <c:layout>
        <c:manualLayout>
          <c:xMode val="edge"/>
          <c:yMode val="edge"/>
          <c:x val="0.34638861849423602"/>
          <c:y val="0.104322743263109"/>
          <c:w val="0.189831857526614"/>
          <c:h val="4.457312146512250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solidFill>
            <a:schemeClr val="tx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85">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gradFill>
        <a:gsLst>
          <a:gs pos="0">
            <a:schemeClr val="phClr">
              <a:lumMod val="40000"/>
              <a:lumOff val="60000"/>
            </a:schemeClr>
          </a:gs>
          <a:gs pos="90000">
            <a:schemeClr val="phClr"/>
          </a:gs>
        </a:gsLst>
        <a:lin ang="5400000" scaled="0"/>
      </a:gradFill>
      <a:ln>
        <a:gradFill>
          <a:gsLst>
            <a:gs pos="0">
              <a:schemeClr val="phClr"/>
            </a:gs>
            <a:gs pos="100000">
              <a:schemeClr val="phClr">
                <a:lumMod val="75000"/>
              </a:schemeClr>
            </a:gs>
          </a:gsLst>
          <a:lin ang="5400000" scaled="1"/>
        </a:gradFill>
      </a:ln>
      <a:effectLst>
        <a:outerShdw blurRad="76200" dist="25400" dir="2700000" algn="tl" rotWithShape="0">
          <a:schemeClr val="phClr">
            <a:lumMod val="50000"/>
            <a:alpha val="30000"/>
          </a:schemeClr>
        </a:outerShdw>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bg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B5955-014F-4101-96CA-D13A5D95AA3E}" type="datetimeFigureOut">
              <a:rPr lang="zh-CN" altLang="en-US" smtClean="0"/>
              <a:t>2023/12/8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42C4B-22CB-42C9-A60A-CE272818057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A42C4B-22CB-42C9-A60A-CE2728180578}"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A42C4B-22CB-42C9-A60A-CE2728180578}"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tags" Target="../tags/tag3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8.png"/><Relationship Id="rId5" Type="http://schemas.openxmlformats.org/officeDocument/2006/relationships/tags" Target="../tags/tag46.xml"/><Relationship Id="rId10" Type="http://schemas.openxmlformats.org/officeDocument/2006/relationships/image" Target="../media/image7.png"/><Relationship Id="rId4" Type="http://schemas.openxmlformats.org/officeDocument/2006/relationships/tags" Target="../tags/tag45.xml"/><Relationship Id="rId9"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9.png"/><Relationship Id="rId4" Type="http://schemas.openxmlformats.org/officeDocument/2006/relationships/tags" Target="../tags/tag53.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ags" Target="../tags/tag57.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0.xml"/><Relationship Id="rId7" Type="http://schemas.openxmlformats.org/officeDocument/2006/relationships/image" Target="../media/image1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slideLayout" Target="../slideLayouts/slideLayout18.xml"/><Relationship Id="rId9"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tags" Target="../tags/tag63.xml"/><Relationship Id="rId7" Type="http://schemas.openxmlformats.org/officeDocument/2006/relationships/image" Target="../media/image1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5.png"/><Relationship Id="rId5" Type="http://schemas.openxmlformats.org/officeDocument/2006/relationships/slideLayout" Target="../slideLayouts/slideLayout18.xml"/><Relationship Id="rId4" Type="http://schemas.openxmlformats.org/officeDocument/2006/relationships/tags" Target="../tags/tag64.xm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6.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chart" Target="../charts/char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tags" Target="../tags/tag6.xml"/></Relationships>
</file>

<file path=ppt/slides/_rels/slide3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7.xml"/><Relationship Id="rId18" Type="http://schemas.openxmlformats.org/officeDocument/2006/relationships/image" Target="../media/image18.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chart" Target="../charts/chart2.xml"/><Relationship Id="rId2" Type="http://schemas.openxmlformats.org/officeDocument/2006/relationships/tags" Target="../tags/tag82.xml"/><Relationship Id="rId16" Type="http://schemas.openxmlformats.org/officeDocument/2006/relationships/image" Target="../media/image9.png"/><Relationship Id="rId20" Type="http://schemas.openxmlformats.org/officeDocument/2006/relationships/image" Target="../media/image19.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image" Target="../media/image5.png"/><Relationship Id="rId10" Type="http://schemas.openxmlformats.org/officeDocument/2006/relationships/tags" Target="../tags/tag90.xml"/><Relationship Id="rId19" Type="http://schemas.openxmlformats.org/officeDocument/2006/relationships/image" Target="../media/image11.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grpSp>
        <p:nvGrpSpPr>
          <p:cNvPr id="2" name="Group 2"/>
          <p:cNvGrpSpPr/>
          <p:nvPr/>
        </p:nvGrpSpPr>
        <p:grpSpPr>
          <a:xfrm>
            <a:off x="8358355" y="-2498703"/>
            <a:ext cx="15303536" cy="15284406"/>
            <a:chOff x="0" y="0"/>
            <a:chExt cx="20404715" cy="20379209"/>
          </a:xfrm>
        </p:grpSpPr>
        <p:pic>
          <p:nvPicPr>
            <p:cNvPr id="3" name="Picture 3"/>
            <p:cNvPicPr>
              <a:picLocks noChangeAspect="1"/>
            </p:cNvPicPr>
            <p:nvPr/>
          </p:nvPicPr>
          <p:blipFill>
            <a:blip r:embed="rId2"/>
            <a:srcRect/>
            <a:stretch>
              <a:fillRect/>
            </a:stretch>
          </p:blipFill>
          <p:spPr>
            <a:xfrm>
              <a:off x="0" y="0"/>
              <a:ext cx="20404715" cy="20379209"/>
            </a:xfrm>
            <a:prstGeom prst="rect">
              <a:avLst/>
            </a:prstGeom>
          </p:spPr>
        </p:pic>
        <p:pic>
          <p:nvPicPr>
            <p:cNvPr id="4" name="Picture 4"/>
            <p:cNvPicPr>
              <a:picLocks noChangeAspect="1"/>
            </p:cNvPicPr>
            <p:nvPr/>
          </p:nvPicPr>
          <p:blipFill>
            <a:blip r:embed="rId3"/>
            <a:srcRect/>
            <a:stretch>
              <a:fillRect/>
            </a:stretch>
          </p:blipFill>
          <p:spPr>
            <a:xfrm>
              <a:off x="3540915" y="3536489"/>
              <a:ext cx="13322884" cy="13306230"/>
            </a:xfrm>
            <a:prstGeom prst="rect">
              <a:avLst/>
            </a:prstGeom>
          </p:spPr>
        </p:pic>
        <p:pic>
          <p:nvPicPr>
            <p:cNvPr id="5" name="Picture 5"/>
            <p:cNvPicPr>
              <a:picLocks noChangeAspect="1"/>
            </p:cNvPicPr>
            <p:nvPr/>
          </p:nvPicPr>
          <p:blipFill>
            <a:blip r:embed="rId2"/>
            <a:srcRect/>
            <a:stretch>
              <a:fillRect/>
            </a:stretch>
          </p:blipFill>
          <p:spPr>
            <a:xfrm>
              <a:off x="4148555" y="4143370"/>
              <a:ext cx="12107604" cy="12092469"/>
            </a:xfrm>
            <a:prstGeom prst="rect">
              <a:avLst/>
            </a:prstGeom>
          </p:spPr>
        </p:pic>
      </p:grpSp>
      <p:sp>
        <p:nvSpPr>
          <p:cNvPr id="6" name="TextBox 6"/>
          <p:cNvSpPr txBox="1"/>
          <p:nvPr/>
        </p:nvSpPr>
        <p:spPr>
          <a:xfrm>
            <a:off x="1066800" y="2195297"/>
            <a:ext cx="8290910" cy="3411190"/>
          </a:xfrm>
          <a:prstGeom prst="rect">
            <a:avLst/>
          </a:prstGeom>
        </p:spPr>
        <p:txBody>
          <a:bodyPr lIns="0" tIns="0" rIns="0" bIns="0" rtlCol="0" anchor="t">
            <a:spAutoFit/>
          </a:bodyPr>
          <a:lstStyle/>
          <a:p>
            <a:pPr>
              <a:lnSpc>
                <a:spcPts val="13330"/>
              </a:lnSpc>
            </a:pPr>
            <a:r>
              <a:rPr lang="en-US" sz="11590" dirty="0">
                <a:solidFill>
                  <a:srgbClr val="284EFF"/>
                </a:solidFill>
                <a:latin typeface="Times New Roman" panose="02020603050405020304" pitchFamily="18" charset="0"/>
                <a:cs typeface="Times New Roman" panose="02020603050405020304" pitchFamily="18" charset="0"/>
              </a:rPr>
              <a:t>ZJU P</a:t>
            </a:r>
            <a:r>
              <a:rPr lang="en-US" altLang="zh-CN" sz="11590" dirty="0">
                <a:solidFill>
                  <a:srgbClr val="284EFF"/>
                </a:solidFill>
                <a:latin typeface="Times New Roman" panose="02020603050405020304" pitchFamily="18" charset="0"/>
                <a:cs typeface="Times New Roman" panose="02020603050405020304" pitchFamily="18" charset="0"/>
              </a:rPr>
              <a:t>ay</a:t>
            </a:r>
          </a:p>
          <a:p>
            <a:pPr>
              <a:lnSpc>
                <a:spcPts val="13330"/>
              </a:lnSpc>
            </a:pPr>
            <a:r>
              <a:rPr lang="en-US" sz="11590" dirty="0">
                <a:solidFill>
                  <a:srgbClr val="284EFF"/>
                </a:solidFill>
                <a:latin typeface="Times New Roman" panose="02020603050405020304" pitchFamily="18" charset="0"/>
                <a:cs typeface="Times New Roman" panose="02020603050405020304" pitchFamily="18" charset="0"/>
              </a:rPr>
              <a:t>Test Report</a:t>
            </a:r>
          </a:p>
        </p:txBody>
      </p:sp>
      <p:sp>
        <p:nvSpPr>
          <p:cNvPr id="8" name="TextBox 8"/>
          <p:cNvSpPr txBox="1"/>
          <p:nvPr/>
        </p:nvSpPr>
        <p:spPr>
          <a:xfrm>
            <a:off x="843575" y="6591300"/>
            <a:ext cx="8458200" cy="1791324"/>
          </a:xfrm>
          <a:prstGeom prst="rect">
            <a:avLst/>
          </a:prstGeom>
        </p:spPr>
        <p:txBody>
          <a:bodyPr wrap="square" lIns="0" tIns="0" rIns="0" bIns="0" rtlCol="0" anchor="t">
            <a:spAutoFit/>
          </a:bodyPr>
          <a:lstStyle/>
          <a:p>
            <a:pPr algn="ctr">
              <a:lnSpc>
                <a:spcPct val="150000"/>
              </a:lnSpc>
            </a:pPr>
            <a:r>
              <a:rPr lang="en-US" sz="2000" b="1" spc="162" dirty="0">
                <a:solidFill>
                  <a:srgbClr val="284EFF"/>
                </a:solidFill>
                <a:latin typeface="Times New Roman" panose="02020603050405020304" pitchFamily="18" charset="0"/>
                <a:cs typeface="Times New Roman" panose="02020603050405020304" pitchFamily="18" charset="0"/>
              </a:rPr>
              <a:t>Group leader: </a:t>
            </a:r>
            <a:r>
              <a:rPr lang="en-US" sz="2000" b="1" spc="162" dirty="0" err="1">
                <a:solidFill>
                  <a:srgbClr val="284EFF"/>
                </a:solidFill>
                <a:latin typeface="Times New Roman" panose="02020603050405020304" pitchFamily="18" charset="0"/>
                <a:cs typeface="Times New Roman" panose="02020603050405020304" pitchFamily="18" charset="0"/>
              </a:rPr>
              <a:t>Peilin</a:t>
            </a:r>
            <a:r>
              <a:rPr lang="en-US" sz="2000" b="1" spc="162" dirty="0">
                <a:solidFill>
                  <a:srgbClr val="284EFF"/>
                </a:solidFill>
                <a:latin typeface="Times New Roman" panose="02020603050405020304" pitchFamily="18" charset="0"/>
                <a:cs typeface="Times New Roman" panose="02020603050405020304" pitchFamily="18" charset="0"/>
              </a:rPr>
              <a:t> Sun</a:t>
            </a:r>
          </a:p>
          <a:p>
            <a:pPr algn="ctr">
              <a:lnSpc>
                <a:spcPct val="150000"/>
              </a:lnSpc>
            </a:pPr>
            <a:r>
              <a:rPr lang="en-US" sz="2000" b="1" spc="162" dirty="0">
                <a:solidFill>
                  <a:srgbClr val="284EFF"/>
                </a:solidFill>
                <a:latin typeface="Times New Roman" panose="02020603050405020304" pitchFamily="18" charset="0"/>
                <a:cs typeface="Times New Roman" panose="02020603050405020304" pitchFamily="18" charset="0"/>
              </a:rPr>
              <a:t>Group member: Yue Zhang, Pu Chen, </a:t>
            </a:r>
            <a:r>
              <a:rPr lang="en-US" sz="2000" b="1" spc="162" dirty="0" err="1">
                <a:solidFill>
                  <a:srgbClr val="284EFF"/>
                </a:solidFill>
                <a:latin typeface="Times New Roman" panose="02020603050405020304" pitchFamily="18" charset="0"/>
                <a:cs typeface="Times New Roman" panose="02020603050405020304" pitchFamily="18" charset="0"/>
              </a:rPr>
              <a:t>Junshen</a:t>
            </a:r>
            <a:r>
              <a:rPr lang="en-US" sz="2000" b="1" spc="162" dirty="0">
                <a:solidFill>
                  <a:srgbClr val="284EFF"/>
                </a:solidFill>
                <a:latin typeface="Times New Roman" panose="02020603050405020304" pitchFamily="18" charset="0"/>
                <a:cs typeface="Times New Roman" panose="02020603050405020304" pitchFamily="18" charset="0"/>
              </a:rPr>
              <a:t> Huang,</a:t>
            </a:r>
            <a:br>
              <a:rPr lang="en-US" sz="2000" b="1" spc="162" dirty="0">
                <a:solidFill>
                  <a:srgbClr val="284EFF"/>
                </a:solidFill>
                <a:latin typeface="Times New Roman" panose="02020603050405020304" pitchFamily="18" charset="0"/>
                <a:cs typeface="Times New Roman" panose="02020603050405020304" pitchFamily="18" charset="0"/>
              </a:rPr>
            </a:br>
            <a:r>
              <a:rPr lang="en-US" sz="2000" b="1" spc="162" dirty="0">
                <a:solidFill>
                  <a:srgbClr val="284EFF"/>
                </a:solidFill>
                <a:latin typeface="Times New Roman" panose="02020603050405020304" pitchFamily="18" charset="0"/>
                <a:cs typeface="Times New Roman" panose="02020603050405020304" pitchFamily="18" charset="0"/>
              </a:rPr>
              <a:t> </a:t>
            </a:r>
            <a:r>
              <a:rPr lang="en-US" sz="2000" b="1" spc="162" dirty="0" err="1">
                <a:solidFill>
                  <a:srgbClr val="284EFF"/>
                </a:solidFill>
                <a:latin typeface="Times New Roman" panose="02020603050405020304" pitchFamily="18" charset="0"/>
                <a:cs typeface="Times New Roman" panose="02020603050405020304" pitchFamily="18" charset="0"/>
              </a:rPr>
              <a:t>Shengan</a:t>
            </a:r>
            <a:r>
              <a:rPr lang="en-US" sz="2000" b="1" spc="162">
                <a:solidFill>
                  <a:srgbClr val="284EFF"/>
                </a:solidFill>
                <a:latin typeface="Times New Roman" panose="02020603050405020304" pitchFamily="18" charset="0"/>
                <a:cs typeface="Times New Roman" panose="02020603050405020304" pitchFamily="18" charset="0"/>
              </a:rPr>
              <a:t> Zhang, Wenjie Huang, </a:t>
            </a:r>
            <a:r>
              <a:rPr lang="en-US" sz="2000" b="1" spc="162" dirty="0" err="1">
                <a:solidFill>
                  <a:srgbClr val="284EFF"/>
                </a:solidFill>
                <a:latin typeface="Times New Roman" panose="02020603050405020304" pitchFamily="18" charset="0"/>
                <a:cs typeface="Times New Roman" panose="02020603050405020304" pitchFamily="18" charset="0"/>
              </a:rPr>
              <a:t>Rongchen</a:t>
            </a:r>
            <a:r>
              <a:rPr lang="en-US" sz="2000" b="1" spc="162" dirty="0">
                <a:solidFill>
                  <a:srgbClr val="284EFF"/>
                </a:solidFill>
                <a:latin typeface="Times New Roman" panose="02020603050405020304" pitchFamily="18" charset="0"/>
                <a:cs typeface="Times New Roman" panose="02020603050405020304" pitchFamily="18" charset="0"/>
              </a:rPr>
              <a:t> Wang</a:t>
            </a:r>
          </a:p>
          <a:p>
            <a:pPr algn="ctr">
              <a:lnSpc>
                <a:spcPct val="150000"/>
              </a:lnSpc>
            </a:pPr>
            <a:r>
              <a:rPr lang="en-US" sz="2000" b="1" spc="162" dirty="0">
                <a:solidFill>
                  <a:srgbClr val="284EFF"/>
                </a:solidFill>
                <a:latin typeface="Times New Roman" panose="02020603050405020304" pitchFamily="18" charset="0"/>
                <a:cs typeface="Times New Roman" panose="02020603050405020304" pitchFamily="18" charset="0"/>
              </a:rPr>
              <a:t>Date: 2021/12/1</a:t>
            </a:r>
          </a:p>
        </p:txBody>
      </p:sp>
      <p:sp>
        <p:nvSpPr>
          <p:cNvPr id="10" name="TextBox 10"/>
          <p:cNvSpPr txBox="1"/>
          <p:nvPr/>
        </p:nvSpPr>
        <p:spPr>
          <a:xfrm>
            <a:off x="1192337" y="1008815"/>
            <a:ext cx="2094012" cy="405765"/>
          </a:xfrm>
          <a:prstGeom prst="rect">
            <a:avLst/>
          </a:prstGeom>
        </p:spPr>
        <p:txBody>
          <a:bodyPr lIns="0" tIns="0" rIns="0" bIns="0" rtlCol="0" anchor="t">
            <a:spAutoFit/>
          </a:bodyPr>
          <a:lstStyle/>
          <a:p>
            <a:pPr algn="ctr">
              <a:lnSpc>
                <a:spcPts val="3360"/>
              </a:lnSpc>
            </a:pPr>
            <a:r>
              <a:rPr lang="en-US" sz="2400" dirty="0">
                <a:solidFill>
                  <a:srgbClr val="284EFF"/>
                </a:solidFill>
                <a:latin typeface="思源黑体" panose="020B0800000000000000" pitchFamily="34" charset="-122"/>
              </a:rPr>
              <a:t> </a:t>
            </a:r>
          </a:p>
        </p:txBody>
      </p:sp>
      <p:sp>
        <p:nvSpPr>
          <p:cNvPr id="11" name="TextBox 11"/>
          <p:cNvSpPr txBox="1"/>
          <p:nvPr/>
        </p:nvSpPr>
        <p:spPr>
          <a:xfrm>
            <a:off x="11655199" y="2872381"/>
            <a:ext cx="7822075" cy="3425824"/>
          </a:xfrm>
          <a:prstGeom prst="rect">
            <a:avLst/>
          </a:prstGeom>
        </p:spPr>
        <p:txBody>
          <a:bodyPr lIns="0" tIns="0" rIns="0" bIns="0" rtlCol="0" anchor="t">
            <a:spAutoFit/>
          </a:bodyPr>
          <a:lstStyle/>
          <a:p>
            <a:pPr algn="ctr">
              <a:lnSpc>
                <a:spcPts val="28000"/>
              </a:lnSpc>
            </a:pPr>
            <a:r>
              <a:rPr lang="en-US" sz="20000" dirty="0">
                <a:solidFill>
                  <a:srgbClr val="EDF0F4"/>
                </a:solidFill>
                <a:latin typeface="思源黑体" panose="020B0800000000000000" pitchFamily="34" charset="-122"/>
              </a:rPr>
              <a:t>2023</a:t>
            </a:r>
          </a:p>
        </p:txBody>
      </p:sp>
      <p:sp>
        <p:nvSpPr>
          <p:cNvPr id="12" name="TextBox 12"/>
          <p:cNvSpPr txBox="1"/>
          <p:nvPr/>
        </p:nvSpPr>
        <p:spPr>
          <a:xfrm>
            <a:off x="11655199" y="2872381"/>
            <a:ext cx="7822075" cy="3425824"/>
          </a:xfrm>
          <a:prstGeom prst="rect">
            <a:avLst/>
          </a:prstGeom>
        </p:spPr>
        <p:txBody>
          <a:bodyPr lIns="0" tIns="0" rIns="0" bIns="0" rtlCol="0" anchor="t">
            <a:spAutoFit/>
          </a:bodyPr>
          <a:lstStyle/>
          <a:p>
            <a:pPr algn="ctr">
              <a:lnSpc>
                <a:spcPts val="28000"/>
              </a:lnSpc>
            </a:pPr>
            <a:r>
              <a:rPr lang="en-US" sz="20000" dirty="0">
                <a:solidFill>
                  <a:srgbClr val="EDF0F4"/>
                </a:solidFill>
                <a:latin typeface="思源黑体" panose="020B0800000000000000" pitchFamily="34" charset="-122"/>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method</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14" name="文本框 13"/>
          <p:cNvSpPr txBox="1"/>
          <p:nvPr/>
        </p:nvSpPr>
        <p:spPr>
          <a:xfrm>
            <a:off x="1371600" y="1512886"/>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rPr>
              <a:t>Functionality testing</a:t>
            </a:r>
          </a:p>
        </p:txBody>
      </p:sp>
      <p:sp>
        <p:nvSpPr>
          <p:cNvPr id="15" name="TextBox 11"/>
          <p:cNvSpPr txBox="1"/>
          <p:nvPr>
            <p:custDataLst>
              <p:tags r:id="rId3"/>
            </p:custDataLst>
          </p:nvPr>
        </p:nvSpPr>
        <p:spPr>
          <a:xfrm>
            <a:off x="1371600" y="2284874"/>
            <a:ext cx="14859000" cy="2540183"/>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Definition: Functional testing is a software testing approach that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validates individual functions </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of a system to ensure they operate in accordance with specifications and expected behaviors.</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Objective: The primary goal of functional testing is </a:t>
            </a: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to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confirm that each function of the system operates as per specifications and expected behavior</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Scope: Various functional modules of the system.</a:t>
            </a:r>
          </a:p>
        </p:txBody>
      </p:sp>
      <p:sp>
        <p:nvSpPr>
          <p:cNvPr id="2" name="文本框 1"/>
          <p:cNvSpPr txBox="1"/>
          <p:nvPr/>
        </p:nvSpPr>
        <p:spPr>
          <a:xfrm>
            <a:off x="1371600" y="5627686"/>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rPr>
              <a:t>Regression Testing</a:t>
            </a:r>
          </a:p>
        </p:txBody>
      </p:sp>
      <p:sp>
        <p:nvSpPr>
          <p:cNvPr id="4" name="TextBox 11"/>
          <p:cNvSpPr txBox="1"/>
          <p:nvPr>
            <p:custDataLst>
              <p:tags r:id="rId4"/>
            </p:custDataLst>
          </p:nvPr>
        </p:nvSpPr>
        <p:spPr>
          <a:xfrm>
            <a:off x="1502636" y="6335033"/>
            <a:ext cx="15108964" cy="3057247"/>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Definition: Regression testing is a software testing process conducted to </a:t>
            </a:r>
            <a:r>
              <a:rPr kumimoji="0" lang="en-US" altLang="zh-CN" sz="28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ensure that recent code changes or modifications in a software application haven't adversely affected the existing functionalities.</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Objective:  The primary goal of regression testing is to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verify that the previously developed and tested software functions correctly even after making changes</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Scope: The previously developed and tested software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210098"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6915416" y="3796587"/>
            <a:ext cx="9390864" cy="1447512"/>
          </a:xfrm>
          <a:prstGeom prst="rect">
            <a:avLst/>
          </a:prstGeom>
        </p:spPr>
        <p:txBody>
          <a:bodyPr lIns="0" tIns="0" rIns="0" bIns="0" rtlCol="0" anchor="t">
            <a:spAutoFit/>
          </a:bodyPr>
          <a:lstStyle/>
          <a:p>
            <a:pPr>
              <a:lnSpc>
                <a:spcPts val="12320"/>
              </a:lnSpc>
            </a:pPr>
            <a:r>
              <a:rPr lang="en-US" sz="8800" dirty="0">
                <a:solidFill>
                  <a:srgbClr val="284EFF"/>
                </a:solidFill>
                <a:latin typeface="Times New Roman" panose="02020603050405020304" pitchFamily="18" charset="0"/>
                <a:ea typeface="思源黑体" panose="020B0800000000000000" pitchFamily="34" charset="-122"/>
                <a:cs typeface="Times New Roman" panose="02020603050405020304" pitchFamily="18" charset="0"/>
              </a:rPr>
              <a:t>Test case</a:t>
            </a:r>
          </a:p>
        </p:txBody>
      </p:sp>
      <p:sp>
        <p:nvSpPr>
          <p:cNvPr id="7" name="TextBox 7"/>
          <p:cNvSpPr txBox="1"/>
          <p:nvPr/>
        </p:nvSpPr>
        <p:spPr>
          <a:xfrm>
            <a:off x="1140820" y="4847459"/>
            <a:ext cx="3863429" cy="4279901"/>
          </a:xfrm>
          <a:prstGeom prst="rect">
            <a:avLst/>
          </a:prstGeom>
        </p:spPr>
        <p:txBody>
          <a:bodyPr lIns="0" tIns="0" rIns="0" bIns="0" rtlCol="0" anchor="t">
            <a:spAutoFit/>
          </a:bodyPr>
          <a:lstStyle/>
          <a:p>
            <a:pPr>
              <a:lnSpc>
                <a:spcPts val="35000"/>
              </a:lnSpc>
            </a:pPr>
            <a:r>
              <a:rPr lang="en-US" sz="25000" dirty="0">
                <a:solidFill>
                  <a:srgbClr val="284EFF"/>
                </a:solidFill>
                <a:latin typeface="思源黑体" panose="020B0800000000000000" pitchFamily="34" charset="-122"/>
                <a:ea typeface="思源黑体" panose="020B0800000000000000" pitchFamily="34" charset="-122"/>
              </a:rPr>
              <a:t>04</a:t>
            </a:r>
          </a:p>
        </p:txBody>
      </p:sp>
      <p:sp>
        <p:nvSpPr>
          <p:cNvPr id="8" name="TextBox 8"/>
          <p:cNvSpPr txBox="1"/>
          <p:nvPr/>
        </p:nvSpPr>
        <p:spPr>
          <a:xfrm>
            <a:off x="6915416" y="7398969"/>
            <a:ext cx="7067236" cy="773097"/>
          </a:xfrm>
          <a:prstGeom prst="rect">
            <a:avLst/>
          </a:prstGeom>
        </p:spPr>
        <p:txBody>
          <a:bodyPr lIns="0" tIns="0" rIns="0" bIns="0" rtlCol="0" anchor="t">
            <a:spAutoFit/>
          </a:bodyPr>
          <a:lstStyle/>
          <a:p>
            <a:pPr algn="just">
              <a:lnSpc>
                <a:spcPts val="3200"/>
              </a:lnSpc>
            </a:pPr>
            <a:r>
              <a:rPr lang="en-US" b="1" spc="127" dirty="0">
                <a:solidFill>
                  <a:srgbClr val="000000"/>
                </a:solidFill>
                <a:latin typeface="Times New Roman" panose="02020603050405020304" pitchFamily="18" charset="0"/>
                <a:cs typeface="Times New Roman" panose="02020603050405020304" pitchFamily="18" charset="0"/>
              </a:rPr>
              <a:t>Test environment and test build information</a:t>
            </a:r>
          </a:p>
          <a:p>
            <a:pPr algn="just">
              <a:lnSpc>
                <a:spcPts val="3200"/>
              </a:lnSpc>
            </a:pPr>
            <a:endParaRPr lang="en-US" b="1" spc="127" dirty="0">
              <a:solidFill>
                <a:srgbClr val="000000"/>
              </a:solidFill>
              <a:latin typeface="思源黑体" panose="020B0800000000000000" pitchFamily="34" charset="-122"/>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sp>
        <p:nvSpPr>
          <p:cNvPr id="13" name="TextBox 13"/>
          <p:cNvSpPr txBox="1"/>
          <p:nvPr/>
        </p:nvSpPr>
        <p:spPr>
          <a:xfrm>
            <a:off x="15437795" y="1207453"/>
            <a:ext cx="1570553" cy="306705"/>
          </a:xfrm>
          <a:prstGeom prst="rect">
            <a:avLst/>
          </a:prstGeom>
        </p:spPr>
        <p:txBody>
          <a:bodyPr lIns="0" tIns="0" rIns="0" bIns="0" rtlCol="0" anchor="t">
            <a:spAutoFit/>
          </a:bodyPr>
          <a:lstStyle/>
          <a:p>
            <a:pPr algn="r">
              <a:lnSpc>
                <a:spcPts val="2520"/>
              </a:lnSpc>
            </a:pPr>
            <a:r>
              <a:rPr lang="en-US" sz="1800" dirty="0">
                <a:solidFill>
                  <a:srgbClr val="284EFF"/>
                </a:solidFill>
                <a:latin typeface="思源黑体" panose="020B0800000000000000" pitchFamily="34" charset="-122"/>
              </a:rPr>
              <a:t> </a:t>
            </a:r>
          </a:p>
        </p:txBody>
      </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Overview</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7" name="文本框 6"/>
          <p:cNvSpPr txBox="1"/>
          <p:nvPr/>
        </p:nvSpPr>
        <p:spPr>
          <a:xfrm>
            <a:off x="1295400" y="2247900"/>
            <a:ext cx="15544800" cy="5734903"/>
          </a:xfrm>
          <a:prstGeom prst="rect">
            <a:avLst/>
          </a:prstGeom>
          <a:noFill/>
        </p:spPr>
        <p:txBody>
          <a:bodyPr wrap="square">
            <a:spAutoFit/>
          </a:bodyPr>
          <a:lstStyle/>
          <a:p>
            <a:pPr marL="342900" indent="-342900" algn="just">
              <a:lnSpc>
                <a:spcPct val="120000"/>
              </a:lnSpc>
              <a:buFont typeface="Arial" panose="020B0604020202020204" pitchFamily="34" charset="0"/>
              <a:buChar char="•"/>
              <a:defRP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In this testing phase, a total of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77</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test cases were formulated, covering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11</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scenarios: User Login, User Register, Login Password Modification, Payment Password Modification, Personal Center, User Personal Information Management, Account Inquiry, Flight Booking, Hotel Booking, Flight Order Management, and Hotel Order Management.</a:t>
            </a:r>
          </a:p>
          <a:p>
            <a:pPr marL="342900" indent="-342900" algn="just">
              <a:lnSpc>
                <a:spcPct val="120000"/>
              </a:lnSpc>
              <a:buFont typeface="Arial" panose="020B0604020202020204" pitchFamily="34" charset="0"/>
              <a:buChar char="•"/>
              <a:defRPr/>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20000"/>
              </a:lnSpc>
              <a:buFont typeface="Arial" panose="020B0604020202020204" pitchFamily="34" charset="0"/>
              <a:buChar char="•"/>
              <a:defRP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We categorized the test cases into four priority levels: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Smoke, High, Medium, and Low</a:t>
            </a:r>
            <a:r>
              <a:rPr lang="en-US" altLang="zh-CN" sz="2800" dirty="0">
                <a:solidFill>
                  <a:srgbClr val="284EFF"/>
                </a:solidFill>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lgn="just">
              <a:lnSpc>
                <a:spcPct val="120000"/>
              </a:lnSpc>
              <a:buFont typeface="Arial" panose="020B0604020202020204" pitchFamily="34" charset="0"/>
              <a:buChar char="•"/>
              <a:defRPr/>
            </a:pP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Smoke testing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employs test cases with the priority level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Smoke</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lgn="just">
              <a:lnSpc>
                <a:spcPct val="120000"/>
              </a:lnSpc>
              <a:buFont typeface="Arial" panose="020B0604020202020204" pitchFamily="34" charset="0"/>
              <a:buChar char="•"/>
              <a:defRPr/>
            </a:pP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Regression testing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employs test cases with priorities labeled as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Smoke, High, and Medium</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p>
          <a:p>
            <a:pPr marL="342900" indent="-342900" algn="just">
              <a:lnSpc>
                <a:spcPct val="120000"/>
              </a:lnSpc>
              <a:buFont typeface="Arial" panose="020B0604020202020204" pitchFamily="34" charset="0"/>
              <a:buChar char="•"/>
              <a:defRPr/>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20000"/>
              </a:lnSpc>
              <a:buFont typeface="Arial" panose="020B0604020202020204" pitchFamily="34" charset="0"/>
              <a:buChar char="•"/>
              <a:defRP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Throughout the test case design process, we employed various testing methodologies, including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Equivalence Class Partitioning, Boundary Value Analysis</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and others.</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lang="en-US" altLang="zh-CN" sz="4800" spc="127" dirty="0">
                <a:solidFill>
                  <a:srgbClr val="000000"/>
                </a:solidFill>
                <a:latin typeface="Microsoft JhengHei Light" panose="020B0304030504040204" charset="-120"/>
                <a:ea typeface="Microsoft JhengHei Light" panose="020B0304030504040204" charset="-120"/>
                <a:cs typeface="Microsoft JhengHei Light" panose="020B0304030504040204" charset="-120"/>
              </a:rPr>
              <a:t>Rules</a:t>
            </a: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2" name="文本框 1"/>
          <p:cNvSpPr txBox="1"/>
          <p:nvPr/>
        </p:nvSpPr>
        <p:spPr>
          <a:xfrm>
            <a:off x="1143000" y="5399954"/>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lang="en-US" altLang="zh-CN" sz="3200" dirty="0">
                <a:solidFill>
                  <a:srgbClr val="284EFF"/>
                </a:solidFill>
                <a:latin typeface="Times New Roman" panose="02020603050405020304" pitchFamily="18" charset="0"/>
                <a:ea typeface="宋体" panose="02010600030101010101" pitchFamily="2" charset="-122"/>
                <a:cs typeface="Times New Roman" panose="02020603050405020304" pitchFamily="18" charset="0"/>
              </a:rPr>
              <a:t>Rules for test case numbering</a:t>
            </a:r>
            <a:endPar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TextBox 11"/>
          <p:cNvSpPr txBox="1"/>
          <p:nvPr>
            <p:custDataLst>
              <p:tags r:id="rId3"/>
            </p:custDataLst>
          </p:nvPr>
        </p:nvSpPr>
        <p:spPr>
          <a:xfrm>
            <a:off x="1066800" y="2679378"/>
            <a:ext cx="15718564" cy="2620526"/>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Smoke: </a:t>
            </a: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The module tested by smoke testing; without passing, the entire project cannot proceed.</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High</a:t>
            </a: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 Test cases that are most frequently executed to ensure functional stability; fundamental functionality testing.</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Medium</a:t>
            </a: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Comprehensive validation of various aspects of functionality, including tests for exceptions, boundaries, interruptions, network failures, fault tolerance, UI, and boundary scenarios.</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Low </a:t>
            </a: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Testing for functionalities and scenarios that are seldom used or less likely to occur, such as stress testing during login.</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1066800" y="1866900"/>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lang="en-US" altLang="zh-CN" sz="3200" dirty="0">
                <a:solidFill>
                  <a:srgbClr val="284EFF"/>
                </a:solidFill>
                <a:latin typeface="Times New Roman" panose="02020603050405020304" pitchFamily="18" charset="0"/>
                <a:ea typeface="宋体" panose="02010600030101010101" pitchFamily="2" charset="-122"/>
                <a:cs typeface="Times New Roman" panose="02020603050405020304" pitchFamily="18" charset="0"/>
              </a:rPr>
              <a:t>Rules for priority</a:t>
            </a:r>
            <a:endPar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TextBox 11"/>
          <p:cNvSpPr txBox="1"/>
          <p:nvPr>
            <p:custDataLst>
              <p:tags r:id="rId4"/>
            </p:custDataLst>
          </p:nvPr>
        </p:nvSpPr>
        <p:spPr>
          <a:xfrm>
            <a:off x="1219200" y="6128405"/>
            <a:ext cx="15718564" cy="2177327"/>
          </a:xfrm>
          <a:prstGeom prst="rect">
            <a:avLst/>
          </a:prstGeom>
        </p:spPr>
        <p:txBody>
          <a:bodyPr wrap="square" lIns="0" tIns="0" rIns="0" bIns="0" rtlCol="0" anchor="t">
            <a:spAutoFit/>
          </a:bodyPr>
          <a:lstStyle/>
          <a:p>
            <a:pPr marR="0" lvl="0" algn="just" defTabSz="914400" rtl="0" eaLnBrk="1" fontAlgn="auto" latinLnBrk="0" hangingPunct="1">
              <a:lnSpc>
                <a:spcPct val="120000"/>
              </a:lnSpc>
              <a:spcBef>
                <a:spcPts val="0"/>
              </a:spcBef>
              <a:spcAft>
                <a:spcPts val="0"/>
              </a:spcAft>
              <a:buClrTx/>
              <a:buSzTx/>
              <a:defRPr/>
            </a:pP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Module Name (First two words' initials in uppercase)_</a:t>
            </a:r>
          </a:p>
          <a:p>
            <a:pPr marR="0" lvl="0" algn="just" defTabSz="914400" rtl="0" eaLnBrk="1" fontAlgn="auto" latinLnBrk="0" hangingPunct="1">
              <a:lnSpc>
                <a:spcPct val="120000"/>
              </a:lnSpc>
              <a:spcBef>
                <a:spcPts val="0"/>
              </a:spcBef>
              <a:spcAft>
                <a:spcPts val="0"/>
              </a:spcAft>
              <a:buClrTx/>
              <a:buSzTx/>
              <a:defRPr/>
            </a:pP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Test Type (SFR - Smoke, Functionality, Regression; Uppercase denotes, lowercase denies)_</a:t>
            </a:r>
          </a:p>
          <a:p>
            <a:pPr marR="0" lvl="0" algn="just" defTabSz="914400" rtl="0" eaLnBrk="1" fontAlgn="auto" latinLnBrk="0" hangingPunct="1">
              <a:lnSpc>
                <a:spcPct val="120000"/>
              </a:lnSpc>
              <a:spcBef>
                <a:spcPts val="0"/>
              </a:spcBef>
              <a:spcAft>
                <a:spcPts val="0"/>
              </a:spcAft>
              <a:buClrTx/>
              <a:buSzTx/>
              <a:defRPr/>
            </a:pP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Priority (S, H, M, L)_</a:t>
            </a:r>
          </a:p>
          <a:p>
            <a:pPr marR="0" lvl="0" algn="just" defTabSz="914400" rtl="0" eaLnBrk="1" fontAlgn="auto" latinLnBrk="0" hangingPunct="1">
              <a:lnSpc>
                <a:spcPct val="120000"/>
              </a:lnSpc>
              <a:spcBef>
                <a:spcPts val="0"/>
              </a:spcBef>
              <a:spcAft>
                <a:spcPts val="0"/>
              </a:spcAft>
              <a:buClrTx/>
              <a:buSzTx/>
              <a:defRPr/>
            </a:pP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Number (Consistent three digits, starting from 001, not renumbered for different priorities, independently numbered for each module)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5181523"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6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6"/>
          <p:cNvSpPr txBox="1"/>
          <p:nvPr/>
        </p:nvSpPr>
        <p:spPr>
          <a:xfrm>
            <a:off x="6915416" y="3345153"/>
            <a:ext cx="9390864" cy="3058338"/>
          </a:xfrm>
          <a:prstGeom prst="rect">
            <a:avLst/>
          </a:prstGeom>
        </p:spPr>
        <p:txBody>
          <a:bodyPr lIns="0" tIns="0" rIns="0" bIns="0" rtlCol="0" anchor="t">
            <a:spAutoFit/>
          </a:bodyPr>
          <a:lstStyle/>
          <a:p>
            <a:pPr marR="0" lvl="0" indent="0" fontAlgn="auto">
              <a:lnSpc>
                <a:spcPts val="12320"/>
              </a:lnSpc>
              <a:spcBef>
                <a:spcPts val="0"/>
              </a:spcBef>
              <a:spcAft>
                <a:spcPts val="0"/>
              </a:spcAft>
              <a:buClrTx/>
              <a:buSzTx/>
              <a:buFontTx/>
              <a:buNone/>
              <a:defRPr/>
            </a:pPr>
            <a:r>
              <a:rPr lang="en-US" sz="8800" dirty="0">
                <a:solidFill>
                  <a:srgbClr val="284EFF"/>
                </a:solidFill>
                <a:latin typeface="Times New Roman" panose="02020603050405020304" pitchFamily="18" charset="0"/>
                <a:ea typeface="思源黑体" panose="020B0800000000000000" pitchFamily="34" charset="-122"/>
                <a:cs typeface="Times New Roman" panose="02020603050405020304" pitchFamily="18" charset="0"/>
              </a:rPr>
              <a:t>Test Results Summary</a:t>
            </a:r>
          </a:p>
        </p:txBody>
      </p:sp>
      <p:sp>
        <p:nvSpPr>
          <p:cNvPr id="7" name="TextBox 7"/>
          <p:cNvSpPr txBox="1"/>
          <p:nvPr/>
        </p:nvSpPr>
        <p:spPr>
          <a:xfrm>
            <a:off x="1140820" y="4847459"/>
            <a:ext cx="3863429" cy="4129207"/>
          </a:xfrm>
          <a:prstGeom prst="rect">
            <a:avLst/>
          </a:prstGeom>
        </p:spPr>
        <p:txBody>
          <a:bodyPr lIns="0" tIns="0" rIns="0" bIns="0" rtlCol="0" anchor="t">
            <a:spAutoFit/>
          </a:bodyPr>
          <a:lstStyle/>
          <a:p>
            <a:pPr marL="0" marR="0" lvl="0" indent="0" algn="l" defTabSz="914400" rtl="0" eaLnBrk="1" fontAlgn="auto" latinLnBrk="0" hangingPunct="1">
              <a:lnSpc>
                <a:spcPts val="35000"/>
              </a:lnSpc>
              <a:spcBef>
                <a:spcPts val="0"/>
              </a:spcBef>
              <a:spcAft>
                <a:spcPts val="0"/>
              </a:spcAft>
              <a:buClrTx/>
              <a:buSzTx/>
              <a:buFontTx/>
              <a:buNone/>
              <a:defRPr/>
            </a:pPr>
            <a:r>
              <a:rPr kumimoji="0" lang="en-US" sz="25000" b="0" i="0" u="none" strike="noStrike" kern="1200" cap="none" spc="0" normalizeH="0" baseline="0" noProof="0" dirty="0">
                <a:ln>
                  <a:noFill/>
                </a:ln>
                <a:solidFill>
                  <a:srgbClr val="284EFF"/>
                </a:solidFill>
                <a:effectLst/>
                <a:uLnTx/>
                <a:uFillTx/>
                <a:latin typeface="思源黑体" panose="020B0800000000000000" pitchFamily="34" charset="-122"/>
                <a:ea typeface="+mn-ea"/>
                <a:cs typeface="+mn-cs"/>
              </a:rPr>
              <a:t>05</a:t>
            </a:r>
          </a:p>
        </p:txBody>
      </p:sp>
      <p:sp>
        <p:nvSpPr>
          <p:cNvPr id="8" name="TextBox 8"/>
          <p:cNvSpPr txBox="1"/>
          <p:nvPr/>
        </p:nvSpPr>
        <p:spPr>
          <a:xfrm>
            <a:off x="6951980" y="7353300"/>
            <a:ext cx="8471535" cy="765209"/>
          </a:xfrm>
          <a:prstGeom prst="rect">
            <a:avLst/>
          </a:prstGeom>
        </p:spPr>
        <p:txBody>
          <a:bodyPr wrap="square" lIns="0" tIns="0" rIns="0" bIns="0" rtlCol="0" anchor="t">
            <a:spAutoFit/>
          </a:bodyPr>
          <a:lstStyle/>
          <a:p>
            <a:pPr marL="0" marR="0" lvl="0" indent="0" algn="just" defTabSz="914400" rtl="0" eaLnBrk="1" fontAlgn="auto" latinLnBrk="0" hangingPunct="1">
              <a:lnSpc>
                <a:spcPts val="3200"/>
              </a:lnSpc>
              <a:spcBef>
                <a:spcPts val="0"/>
              </a:spcBef>
              <a:spcAft>
                <a:spcPts val="0"/>
              </a:spcAft>
              <a:buClrTx/>
              <a:buSzTx/>
              <a:buFontTx/>
              <a:buNone/>
              <a:defRPr/>
            </a:pPr>
            <a:r>
              <a:rPr lang="en-US" b="1" spc="127" dirty="0">
                <a:solidFill>
                  <a:srgbClr val="000000"/>
                </a:solidFill>
                <a:latin typeface="Times New Roman" panose="02020603050405020304" pitchFamily="18" charset="0"/>
                <a:cs typeface="Times New Roman" panose="02020603050405020304" pitchFamily="18" charset="0"/>
              </a:rPr>
              <a:t>The purpose of Test Results Summary is to view the results of various testing methods and modules.</a:t>
            </a:r>
            <a:endParaRPr lang="zh-CN" altLang="en-US" b="1" spc="127" dirty="0">
              <a:solidFill>
                <a:srgbClr val="000000"/>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5"/>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5"/>
            <a:srcRect l="25279"/>
            <a:stretch>
              <a:fillRect/>
            </a:stretch>
          </p:blipFill>
          <p:spPr>
            <a:xfrm>
              <a:off x="6342635" y="0"/>
              <a:ext cx="5001299" cy="351399"/>
            </a:xfrm>
            <a:prstGeom prst="rect">
              <a:avLst/>
            </a:prstGeom>
          </p:spPr>
        </p:pic>
      </p:grpSp>
      <p:pic>
        <p:nvPicPr>
          <p:cNvPr id="12" name="图片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057400" y="108291"/>
            <a:ext cx="12801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Case Execution Status by Test Suites</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5" name="图片 3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aphicFrame>
        <p:nvGraphicFramePr>
          <p:cNvPr id="3" name="Table 2"/>
          <p:cNvGraphicFramePr>
            <a:graphicFrameLocks noGrp="1"/>
          </p:cNvGraphicFramePr>
          <p:nvPr/>
        </p:nvGraphicFramePr>
        <p:xfrm>
          <a:off x="685800" y="1871929"/>
          <a:ext cx="15887794" cy="7827172"/>
        </p:xfrm>
        <a:graphic>
          <a:graphicData uri="http://schemas.openxmlformats.org/drawingml/2006/table">
            <a:tbl>
              <a:tblPr>
                <a:tableStyleId>{5C22544A-7EE6-4342-B048-85BDC9FD1C3A}</a:tableStyleId>
              </a:tblPr>
              <a:tblGrid>
                <a:gridCol w="3418794">
                  <a:extLst>
                    <a:ext uri="{9D8B030D-6E8A-4147-A177-3AD203B41FA5}">
                      <a16:colId xmlns:a16="http://schemas.microsoft.com/office/drawing/2014/main" val="20000"/>
                    </a:ext>
                  </a:extLst>
                </a:gridCol>
                <a:gridCol w="1616495">
                  <a:extLst>
                    <a:ext uri="{9D8B030D-6E8A-4147-A177-3AD203B41FA5}">
                      <a16:colId xmlns:a16="http://schemas.microsoft.com/office/drawing/2014/main" val="20001"/>
                    </a:ext>
                  </a:extLst>
                </a:gridCol>
                <a:gridCol w="1616495">
                  <a:extLst>
                    <a:ext uri="{9D8B030D-6E8A-4147-A177-3AD203B41FA5}">
                      <a16:colId xmlns:a16="http://schemas.microsoft.com/office/drawing/2014/main" val="20002"/>
                    </a:ext>
                  </a:extLst>
                </a:gridCol>
                <a:gridCol w="1616495">
                  <a:extLst>
                    <a:ext uri="{9D8B030D-6E8A-4147-A177-3AD203B41FA5}">
                      <a16:colId xmlns:a16="http://schemas.microsoft.com/office/drawing/2014/main" val="20003"/>
                    </a:ext>
                  </a:extLst>
                </a:gridCol>
                <a:gridCol w="1616495">
                  <a:extLst>
                    <a:ext uri="{9D8B030D-6E8A-4147-A177-3AD203B41FA5}">
                      <a16:colId xmlns:a16="http://schemas.microsoft.com/office/drawing/2014/main" val="20004"/>
                    </a:ext>
                  </a:extLst>
                </a:gridCol>
                <a:gridCol w="1616495">
                  <a:extLst>
                    <a:ext uri="{9D8B030D-6E8A-4147-A177-3AD203B41FA5}">
                      <a16:colId xmlns:a16="http://schemas.microsoft.com/office/drawing/2014/main" val="20005"/>
                    </a:ext>
                  </a:extLst>
                </a:gridCol>
                <a:gridCol w="2414422">
                  <a:extLst>
                    <a:ext uri="{9D8B030D-6E8A-4147-A177-3AD203B41FA5}">
                      <a16:colId xmlns:a16="http://schemas.microsoft.com/office/drawing/2014/main" val="20006"/>
                    </a:ext>
                  </a:extLst>
                </a:gridCol>
                <a:gridCol w="1972103">
                  <a:extLst>
                    <a:ext uri="{9D8B030D-6E8A-4147-A177-3AD203B41FA5}">
                      <a16:colId xmlns:a16="http://schemas.microsoft.com/office/drawing/2014/main" val="20007"/>
                    </a:ext>
                  </a:extLst>
                </a:gridCol>
              </a:tblGrid>
              <a:tr h="674385">
                <a:tc>
                  <a:txBody>
                    <a:bodyPr/>
                    <a:lstStyle/>
                    <a:p>
                      <a:pPr algn="ctr" fontAlgn="b"/>
                      <a:r>
                        <a:rPr lang="en-SG" sz="2400" b="1" u="none" strike="noStrike" dirty="0">
                          <a:effectLst/>
                        </a:rPr>
                        <a:t>Test Suite</a:t>
                      </a:r>
                      <a:endParaRPr lang="en-SG" sz="2400" b="1" i="0" u="none" strike="noStrike" dirty="0">
                        <a:solidFill>
                          <a:srgbClr val="000000"/>
                        </a:solidFill>
                        <a:effectLst/>
                        <a:latin typeface="Calibri" panose="020F0502020204030204" pitchFamily="34" charset="0"/>
                      </a:endParaRPr>
                    </a:p>
                  </a:txBody>
                  <a:tcPr marL="9525" marR="9525" marT="9525" marB="0" anchor="ctr">
                    <a:solidFill>
                      <a:schemeClr val="tx2">
                        <a:lumMod val="60000"/>
                        <a:lumOff val="40000"/>
                      </a:schemeClr>
                    </a:solidFill>
                  </a:tcPr>
                </a:tc>
                <a:tc>
                  <a:txBody>
                    <a:bodyPr/>
                    <a:lstStyle/>
                    <a:p>
                      <a:pPr algn="ctr" fontAlgn="b"/>
                      <a:r>
                        <a:rPr lang="en-SG" sz="2400" b="1" u="none" strike="noStrike">
                          <a:effectLst/>
                        </a:rPr>
                        <a:t>Total TC</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a:effectLst/>
                        </a:rPr>
                        <a:t>Planned</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a:effectLst/>
                        </a:rPr>
                        <a:t>Executed</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a:effectLst/>
                        </a:rPr>
                        <a:t>Passed</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a:effectLst/>
                        </a:rPr>
                        <a:t>Failed</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a:effectLst/>
                        </a:rPr>
                        <a:t>Not Available</a:t>
                      </a:r>
                      <a:endParaRPr lang="en-SG" sz="2400" b="1" i="0" u="none" strike="noStrike">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tc>
                  <a:txBody>
                    <a:bodyPr/>
                    <a:lstStyle/>
                    <a:p>
                      <a:pPr algn="ctr" fontAlgn="b"/>
                      <a:r>
                        <a:rPr lang="en-SG" sz="2400" b="1" u="none" strike="noStrike" dirty="0">
                          <a:effectLst/>
                        </a:rPr>
                        <a:t>Not Planned </a:t>
                      </a:r>
                      <a:endParaRPr lang="en-SG" sz="2400" b="1" i="0" u="none" strike="noStrike" dirty="0">
                        <a:solidFill>
                          <a:srgbClr val="000000"/>
                        </a:solidFill>
                        <a:effectLst/>
                        <a:latin typeface="Calibri" panose="020F0502020204030204" pitchFamily="34" charset="0"/>
                      </a:endParaRPr>
                    </a:p>
                  </a:txBody>
                  <a:tcPr marL="9525" marR="9525" marT="76200" marB="76200" anchor="ctr">
                    <a:solidFill>
                      <a:schemeClr val="tx2">
                        <a:lumMod val="60000"/>
                        <a:lumOff val="40000"/>
                      </a:schemeClr>
                    </a:solidFill>
                  </a:tcPr>
                </a:tc>
                <a:extLst>
                  <a:ext uri="{0D108BD9-81ED-4DB2-BD59-A6C34878D82A}">
                    <a16:rowId xmlns:a16="http://schemas.microsoft.com/office/drawing/2014/main" val="10000"/>
                  </a:ext>
                </a:extLst>
              </a:tr>
              <a:tr h="526632">
                <a:tc>
                  <a:txBody>
                    <a:bodyPr/>
                    <a:lstStyle/>
                    <a:p>
                      <a:pPr algn="ctr" fontAlgn="b"/>
                      <a:r>
                        <a:rPr lang="en-SG" sz="2400" u="none" strike="noStrike" dirty="0">
                          <a:effectLst/>
                        </a:rPr>
                        <a:t>User Login</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13</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526632">
                <a:tc>
                  <a:txBody>
                    <a:bodyPr/>
                    <a:lstStyle/>
                    <a:p>
                      <a:pPr algn="ctr" fontAlgn="b"/>
                      <a:r>
                        <a:rPr lang="en-SG" sz="2400" u="none" strike="noStrike" dirty="0">
                          <a:effectLst/>
                        </a:rPr>
                        <a:t>User Register</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12</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12</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12</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12</a:t>
                      </a:r>
                    </a:p>
                  </a:txBody>
                  <a:tcPr marL="9525" marR="9525" marT="9525" marB="0" anchor="ctr">
                    <a:solidFill>
                      <a:schemeClr val="tx2">
                        <a:lumMod val="20000"/>
                        <a:lumOff val="80000"/>
                      </a:schemeClr>
                    </a:solidFill>
                  </a:tcP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02"/>
                  </a:ext>
                </a:extLst>
              </a:tr>
              <a:tr h="728709">
                <a:tc>
                  <a:txBody>
                    <a:bodyPr/>
                    <a:lstStyle/>
                    <a:p>
                      <a:pPr algn="ctr" fontAlgn="b"/>
                      <a:r>
                        <a:rPr lang="en-SG" sz="2400" u="none" strike="noStrike" dirty="0">
                          <a:effectLst/>
                        </a:rPr>
                        <a:t>Login Password Modification</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728709">
                <a:tc>
                  <a:txBody>
                    <a:bodyPr/>
                    <a:lstStyle/>
                    <a:p>
                      <a:pPr algn="ctr" fontAlgn="b"/>
                      <a:r>
                        <a:rPr lang="en-SG" sz="2400" u="none" strike="noStrike" dirty="0">
                          <a:effectLst/>
                        </a:rPr>
                        <a:t>Payment Password Modification</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4</a:t>
                      </a:r>
                    </a:p>
                  </a:txBody>
                  <a:tcPr marL="9525" marR="9525" marT="9525" marB="0" anchor="ctr">
                    <a:solidFill>
                      <a:schemeClr val="tx2">
                        <a:lumMod val="20000"/>
                        <a:lumOff val="80000"/>
                      </a:schemeClr>
                    </a:solidFill>
                  </a:tcP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04"/>
                  </a:ext>
                </a:extLst>
              </a:tr>
              <a:tr h="526632">
                <a:tc>
                  <a:txBody>
                    <a:bodyPr/>
                    <a:lstStyle/>
                    <a:p>
                      <a:pPr algn="ctr" fontAlgn="b"/>
                      <a:r>
                        <a:rPr lang="en-SG" sz="2400" u="none" strike="noStrike">
                          <a:effectLst/>
                        </a:rPr>
                        <a:t>Personal Center</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2</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2</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2</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2</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931009">
                <a:tc>
                  <a:txBody>
                    <a:bodyPr/>
                    <a:lstStyle/>
                    <a:p>
                      <a:pPr algn="ctr" fontAlgn="b"/>
                      <a:r>
                        <a:rPr lang="en-SG" sz="2400" u="none" strike="noStrike" dirty="0">
                          <a:effectLst/>
                        </a:rPr>
                        <a:t>User Personal Information Management</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5</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5</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5</a:t>
                      </a:r>
                    </a:p>
                  </a:txBody>
                  <a:tcPr marL="9525" marR="9525" marT="9525" marB="0" anchor="ctr">
                    <a:solidFill>
                      <a:schemeClr val="tx2">
                        <a:lumMod val="20000"/>
                        <a:lumOff val="80000"/>
                      </a:schemeClr>
                    </a:solidFill>
                  </a:tcPr>
                </a:tc>
                <a:tc>
                  <a:txBody>
                    <a:bodyPr/>
                    <a:lstStyle/>
                    <a:p>
                      <a:pPr algn="ctr" fontAlgn="b"/>
                      <a:r>
                        <a:rPr lang="en-SG" sz="2400" b="0" i="0" u="none" strike="noStrike" dirty="0">
                          <a:solidFill>
                            <a:srgbClr val="000000"/>
                          </a:solidFill>
                          <a:effectLst/>
                          <a:latin typeface="Calibri" panose="020F0502020204030204" pitchFamily="34" charset="0"/>
                        </a:rPr>
                        <a:t>5</a:t>
                      </a: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06"/>
                  </a:ext>
                </a:extLst>
              </a:tr>
              <a:tr h="526632">
                <a:tc>
                  <a:txBody>
                    <a:bodyPr/>
                    <a:lstStyle/>
                    <a:p>
                      <a:pPr algn="ctr" fontAlgn="b"/>
                      <a:r>
                        <a:rPr lang="en-SG" sz="2400" u="none" strike="noStrike">
                          <a:effectLst/>
                        </a:rPr>
                        <a:t>Account Inquiry</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6</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526632">
                <a:tc>
                  <a:txBody>
                    <a:bodyPr/>
                    <a:lstStyle/>
                    <a:p>
                      <a:pPr algn="ctr" fontAlgn="b"/>
                      <a:r>
                        <a:rPr lang="en-SG" sz="2400" u="none" strike="noStrike">
                          <a:effectLst/>
                        </a:rPr>
                        <a:t>Flight Booking</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8</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8</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8</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8</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08"/>
                  </a:ext>
                </a:extLst>
              </a:tr>
              <a:tr h="526632">
                <a:tc>
                  <a:txBody>
                    <a:bodyPr/>
                    <a:lstStyle/>
                    <a:p>
                      <a:pPr algn="ctr" fontAlgn="b"/>
                      <a:r>
                        <a:rPr lang="en-SG" sz="2400" u="none" strike="noStrike">
                          <a:effectLst/>
                        </a:rPr>
                        <a:t>Hotel Booking</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10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0</a:t>
                      </a:r>
                      <a:endParaRPr lang="en-SG"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526632">
                <a:tc>
                  <a:txBody>
                    <a:bodyPr/>
                    <a:lstStyle/>
                    <a:p>
                      <a:pPr algn="ctr" fontAlgn="b"/>
                      <a:r>
                        <a:rPr lang="en-SG" sz="2400" u="none" strike="noStrike">
                          <a:effectLst/>
                        </a:rPr>
                        <a:t>Flight Order Management</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a:effectLst/>
                        </a:rPr>
                        <a:t>5</a:t>
                      </a:r>
                      <a:endParaRPr lang="en-SG" sz="2400" b="0"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1</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10"/>
                  </a:ext>
                </a:extLst>
              </a:tr>
              <a:tr h="526632">
                <a:tc>
                  <a:txBody>
                    <a:bodyPr/>
                    <a:lstStyle/>
                    <a:p>
                      <a:pPr algn="ctr" fontAlgn="b"/>
                      <a:r>
                        <a:rPr lang="en-SG" sz="2400" u="none" strike="noStrike">
                          <a:effectLst/>
                        </a:rPr>
                        <a:t>Hotel Order Management</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7</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7</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7</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a:effectLst/>
                        </a:rPr>
                        <a:t>6</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1</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SG" sz="2400" u="none" strike="noStrike" dirty="0">
                          <a:effectLst/>
                        </a:rPr>
                        <a:t>0</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1"/>
                  </a:ext>
                </a:extLst>
              </a:tr>
              <a:tr h="526632">
                <a:tc>
                  <a:txBody>
                    <a:bodyPr/>
                    <a:lstStyle/>
                    <a:p>
                      <a:pPr algn="ctr" fontAlgn="b"/>
                      <a:r>
                        <a:rPr lang="en-SG" sz="2400" u="none" strike="noStrike">
                          <a:effectLst/>
                        </a:rPr>
                        <a:t>Total</a:t>
                      </a:r>
                      <a:endParaRPr lang="en-SG" sz="2400" b="1" i="0" u="none" strike="noStrike">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marL="0" algn="ctr" defTabSz="914400" rtl="0" eaLnBrk="1" fontAlgn="b" latinLnBrk="0" hangingPunct="1"/>
                      <a:r>
                        <a:rPr lang="en-SG" sz="2400" u="none" strike="noStrike" kern="1200" dirty="0">
                          <a:solidFill>
                            <a:schemeClr val="dk1"/>
                          </a:solidFill>
                          <a:effectLst/>
                          <a:latin typeface="+mn-lt"/>
                          <a:ea typeface="+mn-ea"/>
                          <a:cs typeface="+mn-cs"/>
                        </a:rPr>
                        <a:t>77</a:t>
                      </a:r>
                    </a:p>
                  </a:txBody>
                  <a:tcPr marL="9525" marR="9525" marT="9525" marB="0" anchor="ctr">
                    <a:solidFill>
                      <a:schemeClr val="tx2">
                        <a:lumMod val="20000"/>
                        <a:lumOff val="80000"/>
                      </a:schemeClr>
                    </a:solidFill>
                  </a:tcPr>
                </a:tc>
                <a:tc>
                  <a:txBody>
                    <a:bodyPr/>
                    <a:lstStyle/>
                    <a:p>
                      <a:pPr marL="0" algn="ctr" defTabSz="914400" rtl="0" eaLnBrk="1" fontAlgn="b" latinLnBrk="0" hangingPunct="1"/>
                      <a:r>
                        <a:rPr lang="en-SG" sz="2400" u="none" strike="noStrike" kern="1200" dirty="0">
                          <a:solidFill>
                            <a:schemeClr val="dk1"/>
                          </a:solidFill>
                          <a:effectLst/>
                          <a:latin typeface="+mn-lt"/>
                          <a:ea typeface="+mn-ea"/>
                          <a:cs typeface="+mn-cs"/>
                        </a:rPr>
                        <a:t>77</a:t>
                      </a:r>
                    </a:p>
                  </a:txBody>
                  <a:tcPr marL="9525" marR="9525" marT="9525" marB="0" anchor="ctr">
                    <a:solidFill>
                      <a:schemeClr val="tx2">
                        <a:lumMod val="20000"/>
                        <a:lumOff val="80000"/>
                      </a:schemeClr>
                    </a:solidFill>
                  </a:tcPr>
                </a:tc>
                <a:tc>
                  <a:txBody>
                    <a:bodyPr/>
                    <a:lstStyle/>
                    <a:p>
                      <a:pPr marL="0" algn="ctr" defTabSz="914400" rtl="0" eaLnBrk="1" fontAlgn="b" latinLnBrk="0" hangingPunct="1"/>
                      <a:r>
                        <a:rPr lang="en-SG" sz="2400" u="none" strike="noStrike" kern="1200" dirty="0">
                          <a:solidFill>
                            <a:schemeClr val="dk1"/>
                          </a:solidFill>
                          <a:effectLst/>
                          <a:latin typeface="+mn-lt"/>
                          <a:ea typeface="+mn-ea"/>
                          <a:cs typeface="+mn-cs"/>
                        </a:rPr>
                        <a:t>77</a:t>
                      </a:r>
                    </a:p>
                  </a:txBody>
                  <a:tcPr marL="9525" marR="9525" marT="9525" marB="0" anchor="ctr">
                    <a:solidFill>
                      <a:schemeClr val="tx2">
                        <a:lumMod val="20000"/>
                        <a:lumOff val="80000"/>
                      </a:schemeClr>
                    </a:solidFill>
                  </a:tcPr>
                </a:tc>
                <a:tc>
                  <a:txBody>
                    <a:bodyPr/>
                    <a:lstStyle/>
                    <a:p>
                      <a:pPr marL="0" algn="ctr" defTabSz="914400" rtl="0" eaLnBrk="1" fontAlgn="b" latinLnBrk="0" hangingPunct="1"/>
                      <a:r>
                        <a:rPr lang="en-SG" sz="2400" u="none" strike="noStrike" kern="1200" dirty="0">
                          <a:solidFill>
                            <a:schemeClr val="dk1"/>
                          </a:solidFill>
                          <a:effectLst/>
                          <a:latin typeface="+mn-lt"/>
                          <a:ea typeface="+mn-ea"/>
                          <a:cs typeface="+mn-cs"/>
                        </a:rPr>
                        <a:t>75</a:t>
                      </a: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2</a:t>
                      </a:r>
                      <a:endParaRPr lang="en-SG" sz="2400" b="1"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1"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b"/>
                      <a:r>
                        <a:rPr lang="en-SG" sz="2400" u="none" strike="noStrike" dirty="0">
                          <a:effectLst/>
                        </a:rPr>
                        <a:t>0</a:t>
                      </a:r>
                      <a:endParaRPr lang="en-SG" sz="2400" b="1" i="0" u="none" strike="noStrike" dirty="0">
                        <a:solidFill>
                          <a:srgbClr val="000000"/>
                        </a:solidFill>
                        <a:effectLst/>
                        <a:latin typeface="Calibri" panose="020F0502020204030204"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10012"/>
                  </a:ext>
                </a:extLst>
              </a:tr>
            </a:tbl>
          </a:graphicData>
        </a:graphic>
      </p:graphicFrame>
      <p:sp>
        <p:nvSpPr>
          <p:cNvPr id="4" name="Rectangle 1"/>
          <p:cNvSpPr>
            <a:spLocks noChangeArrowheads="1"/>
          </p:cNvSpPr>
          <p:nvPr/>
        </p:nvSpPr>
        <p:spPr bwMode="auto">
          <a:xfrm>
            <a:off x="0" y="385603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Pie Chart</a:t>
            </a: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图片 6"/>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pic>
        <p:nvPicPr>
          <p:cNvPr id="8" name="图片 7">
            <a:extLst>
              <a:ext uri="{FF2B5EF4-FFF2-40B4-BE49-F238E27FC236}">
                <a16:creationId xmlns:a16="http://schemas.microsoft.com/office/drawing/2014/main" id="{18AAD9F2-917E-72D9-7AEE-2A989F0A280A}"/>
              </a:ext>
            </a:extLst>
          </p:cNvPr>
          <p:cNvPicPr>
            <a:picLocks noChangeAspect="1"/>
          </p:cNvPicPr>
          <p:nvPr/>
        </p:nvPicPr>
        <p:blipFill>
          <a:blip r:embed="rId5"/>
          <a:stretch>
            <a:fillRect/>
          </a:stretch>
        </p:blipFill>
        <p:spPr>
          <a:xfrm>
            <a:off x="4953000" y="1409700"/>
            <a:ext cx="9274956" cy="81002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181523"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6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6"/>
          <p:cNvSpPr txBox="1"/>
          <p:nvPr/>
        </p:nvSpPr>
        <p:spPr>
          <a:xfrm>
            <a:off x="6416941" y="3009822"/>
            <a:ext cx="9390864" cy="3159760"/>
          </a:xfrm>
          <a:prstGeom prst="rect">
            <a:avLst/>
          </a:prstGeom>
        </p:spPr>
        <p:txBody>
          <a:bodyPr lIns="0" tIns="0" rIns="0" bIns="0" rtlCol="0" anchor="t">
            <a:spAutoFit/>
          </a:bodyPr>
          <a:lstStyle/>
          <a:p>
            <a:pPr marL="0" marR="0" lvl="0" indent="0" algn="l" defTabSz="914400" rtl="0" eaLnBrk="1" fontAlgn="auto" latinLnBrk="0" hangingPunct="1">
              <a:lnSpc>
                <a:spcPts val="12320"/>
              </a:lnSpc>
              <a:spcBef>
                <a:spcPts val="0"/>
              </a:spcBef>
              <a:spcAft>
                <a:spcPts val="0"/>
              </a:spcAft>
              <a:buClrTx/>
              <a:buSzTx/>
              <a:buFontTx/>
              <a:buNone/>
              <a:defRPr/>
            </a:pPr>
            <a:r>
              <a:rPr kumimoji="0" lang="en-US" sz="8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Requirements-based Test Coverage</a:t>
            </a:r>
          </a:p>
        </p:txBody>
      </p:sp>
      <p:sp>
        <p:nvSpPr>
          <p:cNvPr id="7" name="TextBox 7"/>
          <p:cNvSpPr txBox="1"/>
          <p:nvPr/>
        </p:nvSpPr>
        <p:spPr>
          <a:xfrm>
            <a:off x="1140820" y="4847459"/>
            <a:ext cx="3863429" cy="4131516"/>
          </a:xfrm>
          <a:prstGeom prst="rect">
            <a:avLst/>
          </a:prstGeom>
        </p:spPr>
        <p:txBody>
          <a:bodyPr lIns="0" tIns="0" rIns="0" bIns="0" rtlCol="0" anchor="t">
            <a:spAutoFit/>
          </a:bodyPr>
          <a:lstStyle/>
          <a:p>
            <a:pPr marL="0" marR="0" lvl="0" indent="0" algn="l" defTabSz="914400" rtl="0" eaLnBrk="1" fontAlgn="auto" latinLnBrk="0" hangingPunct="1">
              <a:lnSpc>
                <a:spcPts val="35000"/>
              </a:lnSpc>
              <a:spcBef>
                <a:spcPts val="0"/>
              </a:spcBef>
              <a:spcAft>
                <a:spcPts val="0"/>
              </a:spcAft>
              <a:buClrTx/>
              <a:buSzTx/>
              <a:buFontTx/>
              <a:buNone/>
              <a:defRPr/>
            </a:pPr>
            <a:r>
              <a:rPr kumimoji="0" lang="en-US" sz="25000" b="0" i="0" u="none" strike="noStrike" kern="1200" cap="none" spc="0" normalizeH="0" baseline="0" noProof="0" dirty="0">
                <a:ln>
                  <a:noFill/>
                </a:ln>
                <a:solidFill>
                  <a:srgbClr val="284EFF"/>
                </a:solidFill>
                <a:effectLst/>
                <a:uLnTx/>
                <a:uFillTx/>
                <a:latin typeface="思源黑体" panose="020B0800000000000000" pitchFamily="34" charset="-122"/>
                <a:ea typeface="思源黑体" panose="020B0800000000000000" pitchFamily="34" charset="-122"/>
              </a:rPr>
              <a:t>06</a:t>
            </a:r>
          </a:p>
        </p:txBody>
      </p:sp>
      <p:sp>
        <p:nvSpPr>
          <p:cNvPr id="8" name="TextBox 8"/>
          <p:cNvSpPr txBox="1"/>
          <p:nvPr/>
        </p:nvSpPr>
        <p:spPr>
          <a:xfrm>
            <a:off x="6951980" y="7353300"/>
            <a:ext cx="8471535" cy="769441"/>
          </a:xfrm>
          <a:prstGeom prst="rect">
            <a:avLst/>
          </a:prstGeom>
        </p:spPr>
        <p:txBody>
          <a:bodyPr wrap="square" lIns="0" tIns="0" rIns="0" bIns="0" rtlCol="0" anchor="t">
            <a:spAutoFit/>
          </a:bodyPr>
          <a:lstStyle/>
          <a:p>
            <a:pPr marL="0" marR="0" lvl="0" indent="0" algn="just" defTabSz="914400" rtl="0" eaLnBrk="1" fontAlgn="auto" latinLnBrk="0" hangingPunct="1">
              <a:lnSpc>
                <a:spcPts val="3200"/>
              </a:lnSpc>
              <a:spcBef>
                <a:spcPts val="0"/>
              </a:spcBef>
              <a:spcAft>
                <a:spcPts val="0"/>
              </a:spcAft>
              <a:buClrTx/>
              <a:buSzTx/>
              <a:buFontTx/>
              <a:buNone/>
              <a:defRPr/>
            </a:pPr>
            <a:r>
              <a:rPr kumimoji="0" lang="en-US" sz="16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 </a:t>
            </a:r>
            <a:r>
              <a:rPr lang="en-US" b="1" spc="127" dirty="0">
                <a:solidFill>
                  <a:srgbClr val="000000"/>
                </a:solidFill>
                <a:latin typeface="Times New Roman" panose="02020603050405020304" pitchFamily="18" charset="0"/>
                <a:cs typeface="Times New Roman" panose="02020603050405020304" pitchFamily="18" charset="0"/>
              </a:rPr>
              <a:t>The goal of requirements-based test coverage is to systematically verify that each requirement is addressed by one or more test cases.</a:t>
            </a:r>
            <a:endParaRPr lang="zh-CN" altLang="en-US" b="1" spc="127" dirty="0">
              <a:solidFill>
                <a:srgbClr val="000000"/>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4730115"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NEEDS</a:t>
            </a:r>
          </a:p>
        </p:txBody>
      </p:sp>
      <p:sp>
        <p:nvSpPr>
          <p:cNvPr id="11" name="TextBox 11"/>
          <p:cNvSpPr txBox="1"/>
          <p:nvPr/>
        </p:nvSpPr>
        <p:spPr>
          <a:xfrm>
            <a:off x="838200" y="6560820"/>
            <a:ext cx="7874635" cy="430530"/>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a:ln>
                  <a:noFill/>
                </a:ln>
                <a:solidFill>
                  <a:srgbClr val="284EFF"/>
                </a:solidFill>
                <a:effectLst/>
                <a:uLnTx/>
                <a:uFillTx/>
                <a:latin typeface="+mn-lt"/>
                <a:ea typeface="+mn-ea"/>
                <a:cs typeface="+mn-cs"/>
              </a:rPr>
              <a:t>02/ Management of Personal Information</a:t>
            </a:r>
          </a:p>
        </p:txBody>
      </p:sp>
      <p:sp>
        <p:nvSpPr>
          <p:cNvPr id="15" name="TextBox 15"/>
          <p:cNvSpPr txBox="1"/>
          <p:nvPr/>
        </p:nvSpPr>
        <p:spPr>
          <a:xfrm>
            <a:off x="609600" y="3695700"/>
            <a:ext cx="8119110" cy="1914525"/>
          </a:xfrm>
          <a:prstGeom prst="rect">
            <a:avLst/>
          </a:prstGeom>
        </p:spPr>
        <p:txBody>
          <a:bodyPr wrap="square" lIns="0" tIns="0" rIns="0" bIns="0" rtlCol="0" anchor="t">
            <a:noAutofit/>
          </a:bodyPr>
          <a:lstStyle/>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Graceful login of users and protection of their information</a:t>
            </a:r>
          </a:p>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normal registration of the user and ensure its legitimacy</a:t>
            </a:r>
          </a:p>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Able to enter the user interface normally</a:t>
            </a:r>
          </a:p>
          <a:p>
            <a:pPr marL="342900" marR="0" lvl="0" indent="-342900" algn="l" defTabSz="914400" rtl="0" eaLnBrk="1" fontAlgn="auto" latinLnBrk="0" hangingPunct="1">
              <a:lnSpc>
                <a:spcPts val="2645"/>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TextBox 19"/>
          <p:cNvSpPr txBox="1"/>
          <p:nvPr/>
        </p:nvSpPr>
        <p:spPr>
          <a:xfrm>
            <a:off x="17042725" y="9239250"/>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grpSp>
        <p:nvGrpSpPr>
          <p:cNvPr id="30" name="组合 29"/>
          <p:cNvGrpSpPr/>
          <p:nvPr/>
        </p:nvGrpSpPr>
        <p:grpSpPr>
          <a:xfrm>
            <a:off x="380913" y="1333500"/>
            <a:ext cx="9372687" cy="1687830"/>
            <a:chOff x="-3056" y="12300"/>
            <a:chExt cx="13169" cy="2288"/>
          </a:xfrm>
        </p:grpSpPr>
        <p:grpSp>
          <p:nvGrpSpPr>
            <p:cNvPr id="29" name="组合 28"/>
            <p:cNvGrpSpPr/>
            <p:nvPr/>
          </p:nvGrpSpPr>
          <p:grpSpPr>
            <a:xfrm>
              <a:off x="-3056" y="12300"/>
              <a:ext cx="13169" cy="2288"/>
              <a:chOff x="-3056" y="12300"/>
              <a:chExt cx="13169" cy="2288"/>
            </a:xfrm>
          </p:grpSpPr>
          <p:pic>
            <p:nvPicPr>
              <p:cNvPr id="4" name="Picture 4"/>
              <p:cNvPicPr>
                <a:picLocks noChangeAspect="1"/>
              </p:cNvPicPr>
              <p:nvPr/>
            </p:nvPicPr>
            <p:blipFill>
              <a:blip r:embed="rId10"/>
              <a:srcRect/>
              <a:stretch>
                <a:fillRect/>
              </a:stretch>
            </p:blipFill>
            <p:spPr>
              <a:xfrm>
                <a:off x="-3056" y="12300"/>
                <a:ext cx="13169" cy="2288"/>
              </a:xfrm>
              <a:prstGeom prst="rect">
                <a:avLst/>
              </a:prstGeom>
            </p:spPr>
          </p:pic>
          <p:pic>
            <p:nvPicPr>
              <p:cNvPr id="5" name="Picture 5"/>
              <p:cNvPicPr>
                <a:picLocks noChangeAspect="1"/>
              </p:cNvPicPr>
              <p:nvPr/>
            </p:nvPicPr>
            <p:blipFill>
              <a:blip r:embed="rId11"/>
              <a:srcRect/>
              <a:stretch>
                <a:fillRect/>
              </a:stretch>
            </p:blipFill>
            <p:spPr>
              <a:xfrm>
                <a:off x="8547" y="13004"/>
                <a:ext cx="866" cy="865"/>
              </a:xfrm>
              <a:prstGeom prst="rect">
                <a:avLst/>
              </a:prstGeom>
            </p:spPr>
          </p:pic>
        </p:grpSp>
        <p:sp>
          <p:nvSpPr>
            <p:cNvPr id="21" name="AutoShape 21"/>
            <p:cNvSpPr/>
            <p:nvPr/>
          </p:nvSpPr>
          <p:spPr>
            <a:xfrm>
              <a:off x="8844" y="13436"/>
              <a:ext cx="271" cy="0"/>
            </a:xfrm>
            <a:prstGeom prst="line">
              <a:avLst/>
            </a:prstGeom>
            <a:ln w="38100" cap="flat">
              <a:solidFill>
                <a:srgbClr val="284EFF"/>
              </a:solidFill>
              <a:prstDash val="solid"/>
              <a:headEnd type="none" w="sm" len="sm"/>
              <a:tailEnd type="arrow" w="med" len="sm"/>
            </a:ln>
          </p:spPr>
        </p:sp>
      </p:gr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31" name="文本框 30"/>
          <p:cNvSpPr txBox="1"/>
          <p:nvPr/>
        </p:nvSpPr>
        <p:spPr>
          <a:xfrm>
            <a:off x="1219200" y="1904365"/>
            <a:ext cx="7232015" cy="49403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needs of the main users of th</a:t>
            </a:r>
            <a:r>
              <a:rPr kumimoji="0" lang="en-US" altLang="zh-CN"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is</a:t>
            </a: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 system</a:t>
            </a:r>
          </a:p>
        </p:txBody>
      </p:sp>
      <p:pic>
        <p:nvPicPr>
          <p:cNvPr id="35" name="图片 3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38" name="TextBox 11"/>
          <p:cNvSpPr txBox="1"/>
          <p:nvPr>
            <p:custDataLst>
              <p:tags r:id="rId3"/>
            </p:custDataLst>
          </p:nvPr>
        </p:nvSpPr>
        <p:spPr>
          <a:xfrm>
            <a:off x="838200" y="2936240"/>
            <a:ext cx="6521450" cy="430530"/>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a:ln>
                  <a:noFill/>
                </a:ln>
                <a:solidFill>
                  <a:srgbClr val="284EFF"/>
                </a:solidFill>
                <a:effectLst/>
                <a:uLnTx/>
                <a:uFillTx/>
                <a:latin typeface="+mn-lt"/>
                <a:ea typeface="+mn-ea"/>
                <a:cs typeface="+mn-cs"/>
              </a:rPr>
              <a:t>01/ Normal use of the system</a:t>
            </a:r>
          </a:p>
        </p:txBody>
      </p:sp>
      <p:sp>
        <p:nvSpPr>
          <p:cNvPr id="39" name="TextBox 15"/>
          <p:cNvSpPr txBox="1"/>
          <p:nvPr>
            <p:custDataLst>
              <p:tags r:id="rId4"/>
            </p:custDataLst>
          </p:nvPr>
        </p:nvSpPr>
        <p:spPr>
          <a:xfrm>
            <a:off x="609600" y="7237730"/>
            <a:ext cx="8877300" cy="1185545"/>
          </a:xfrm>
          <a:prstGeom prst="rect">
            <a:avLst/>
          </a:prstGeom>
        </p:spPr>
        <p:txBody>
          <a:bodyPr wrap="square" lIns="0" tIns="0" rIns="0" bIns="0" rtlCol="0" anchor="t">
            <a:noAutofit/>
          </a:bodyPr>
          <a:lstStyle/>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changes the password</a:t>
            </a:r>
          </a:p>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changes the </a:t>
            </a:r>
            <a:r>
              <a:rPr kumimoji="0" lang="en-US" altLang="zh-CN"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payment </a:t>
            </a: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password</a:t>
            </a:r>
          </a:p>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modifies his/her personal information</a:t>
            </a:r>
          </a:p>
        </p:txBody>
      </p:sp>
      <p:sp>
        <p:nvSpPr>
          <p:cNvPr id="40" name="TextBox 11"/>
          <p:cNvSpPr txBox="1"/>
          <p:nvPr>
            <p:custDataLst>
              <p:tags r:id="rId5"/>
            </p:custDataLst>
          </p:nvPr>
        </p:nvSpPr>
        <p:spPr>
          <a:xfrm>
            <a:off x="9677400" y="2936240"/>
            <a:ext cx="8046720" cy="430530"/>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a:ln>
                  <a:noFill/>
                </a:ln>
                <a:solidFill>
                  <a:srgbClr val="284EFF"/>
                </a:solidFill>
                <a:effectLst/>
                <a:uLnTx/>
                <a:uFillTx/>
                <a:latin typeface="+mn-lt"/>
                <a:ea typeface="+mn-ea"/>
                <a:cs typeface="+mn-cs"/>
              </a:rPr>
              <a:t>03/ Booking flights and hotels</a:t>
            </a:r>
          </a:p>
        </p:txBody>
      </p:sp>
      <p:sp>
        <p:nvSpPr>
          <p:cNvPr id="41" name="TextBox 15"/>
          <p:cNvSpPr txBox="1"/>
          <p:nvPr>
            <p:custDataLst>
              <p:tags r:id="rId6"/>
            </p:custDataLst>
          </p:nvPr>
        </p:nvSpPr>
        <p:spPr>
          <a:xfrm>
            <a:off x="9372600" y="4230370"/>
            <a:ext cx="8119110" cy="1379855"/>
          </a:xfrm>
          <a:prstGeom prst="rect">
            <a:avLst/>
          </a:prstGeom>
        </p:spPr>
        <p:txBody>
          <a:bodyPr wrap="square" lIns="0" tIns="0" rIns="0" bIns="0" rtlCol="0" anchor="t">
            <a:no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user books </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flight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ticket</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The user books</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 hotels</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2" name="TextBox 11"/>
          <p:cNvSpPr txBox="1"/>
          <p:nvPr>
            <p:custDataLst>
              <p:tags r:id="rId7"/>
            </p:custDataLst>
          </p:nvPr>
        </p:nvSpPr>
        <p:spPr>
          <a:xfrm>
            <a:off x="9677400" y="6557010"/>
            <a:ext cx="8046720" cy="430530"/>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a:ln>
                  <a:noFill/>
                </a:ln>
                <a:solidFill>
                  <a:srgbClr val="284EFF"/>
                </a:solidFill>
                <a:effectLst/>
                <a:uLnTx/>
                <a:uFillTx/>
                <a:latin typeface="+mn-lt"/>
                <a:ea typeface="+mn-ea"/>
                <a:cs typeface="+mn-cs"/>
              </a:rPr>
              <a:t>04/ Account Management</a:t>
            </a:r>
          </a:p>
        </p:txBody>
      </p:sp>
      <p:sp>
        <p:nvSpPr>
          <p:cNvPr id="43" name="TextBox 15"/>
          <p:cNvSpPr txBox="1"/>
          <p:nvPr>
            <p:custDataLst>
              <p:tags r:id="rId8"/>
            </p:custDataLst>
          </p:nvPr>
        </p:nvSpPr>
        <p:spPr>
          <a:xfrm>
            <a:off x="9372600" y="7237730"/>
            <a:ext cx="8119110" cy="1914525"/>
          </a:xfrm>
          <a:prstGeom prst="rect">
            <a:avLst/>
          </a:prstGeom>
        </p:spPr>
        <p:txBody>
          <a:bodyPr wrap="square" lIns="0" tIns="0" rIns="0" bIns="0" rtlCol="0" anchor="t">
            <a:no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checks the account </a:t>
            </a:r>
            <a:r>
              <a:rPr kumimoji="0" lang="en-US" altLang="zh-CN"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information</a:t>
            </a:r>
            <a:endPar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views hotel and flight information</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cancels the flight reservation</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The user cancels the hotel reservation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057400" y="114300"/>
            <a:ext cx="666369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COVERAGE</a:t>
            </a:r>
          </a:p>
        </p:txBody>
      </p:sp>
      <p:sp>
        <p:nvSpPr>
          <p:cNvPr id="19" name="TextBox 19"/>
          <p:cNvSpPr txBox="1"/>
          <p:nvPr/>
        </p:nvSpPr>
        <p:spPr>
          <a:xfrm>
            <a:off x="17042725" y="9239250"/>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endParaRPr lang="en-US"/>
          </a:p>
        </p:txBody>
      </p:sp>
      <p:pic>
        <p:nvPicPr>
          <p:cNvPr id="35" name="图片 3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aphicFrame>
        <p:nvGraphicFramePr>
          <p:cNvPr id="22" name="表格 21"/>
          <p:cNvGraphicFramePr/>
          <p:nvPr>
            <p:custDataLst>
              <p:tags r:id="rId3"/>
            </p:custDataLst>
          </p:nvPr>
        </p:nvGraphicFramePr>
        <p:xfrm>
          <a:off x="685800" y="1638300"/>
          <a:ext cx="11069955" cy="7727950"/>
        </p:xfrm>
        <a:graphic>
          <a:graphicData uri="http://schemas.openxmlformats.org/drawingml/2006/table">
            <a:tbl>
              <a:tblPr firstRow="1" bandRow="1">
                <a:tableStyleId>{5C22544A-7EE6-4342-B048-85BDC9FD1C3A}</a:tableStyleId>
              </a:tblPr>
              <a:tblGrid>
                <a:gridCol w="3453130">
                  <a:extLst>
                    <a:ext uri="{9D8B030D-6E8A-4147-A177-3AD203B41FA5}">
                      <a16:colId xmlns:a16="http://schemas.microsoft.com/office/drawing/2014/main" val="20000"/>
                    </a:ext>
                  </a:extLst>
                </a:gridCol>
                <a:gridCol w="1623060">
                  <a:extLst>
                    <a:ext uri="{9D8B030D-6E8A-4147-A177-3AD203B41FA5}">
                      <a16:colId xmlns:a16="http://schemas.microsoft.com/office/drawing/2014/main" val="20001"/>
                    </a:ext>
                  </a:extLst>
                </a:gridCol>
                <a:gridCol w="5993765">
                  <a:extLst>
                    <a:ext uri="{9D8B030D-6E8A-4147-A177-3AD203B41FA5}">
                      <a16:colId xmlns:a16="http://schemas.microsoft.com/office/drawing/2014/main" val="20002"/>
                    </a:ext>
                  </a:extLst>
                </a:gridCol>
              </a:tblGrid>
              <a:tr h="635635">
                <a:tc>
                  <a:txBody>
                    <a:bodyPr/>
                    <a:lstStyle/>
                    <a:p>
                      <a:pPr>
                        <a:buNone/>
                      </a:pPr>
                      <a:r>
                        <a:rPr lang="zh-CN" altLang="en-US" sz="3200">
                          <a:sym typeface="+mn-ea"/>
                        </a:rPr>
                        <a:t>Demand categories</a:t>
                      </a:r>
                    </a:p>
                    <a:p>
                      <a:pPr>
                        <a:buNone/>
                      </a:pPr>
                      <a:endParaRPr lang="zh-CN" altLang="en-US" sz="3200"/>
                    </a:p>
                  </a:txBody>
                  <a:tcPr>
                    <a:solidFill>
                      <a:srgbClr val="284EFF"/>
                    </a:solidFill>
                  </a:tcPr>
                </a:tc>
                <a:tc>
                  <a:txBody>
                    <a:bodyPr/>
                    <a:lstStyle/>
                    <a:p>
                      <a:pPr algn="l">
                        <a:buClrTx/>
                        <a:buSzTx/>
                        <a:buFontTx/>
                      </a:pPr>
                      <a:r>
                        <a:rPr lang="en-US" altLang="zh-CN" sz="3200">
                          <a:sym typeface="+mn-ea"/>
                        </a:rPr>
                        <a:t>Needs</a:t>
                      </a:r>
                    </a:p>
                    <a:p>
                      <a:pPr algn="l">
                        <a:buClrTx/>
                        <a:buSzTx/>
                        <a:buFontTx/>
                      </a:pPr>
                      <a:r>
                        <a:rPr lang="en-US" altLang="zh-CN" sz="3200">
                          <a:sym typeface="+mn-ea"/>
                        </a:rPr>
                        <a:t>number</a:t>
                      </a:r>
                    </a:p>
                  </a:txBody>
                  <a:tcPr>
                    <a:solidFill>
                      <a:srgbClr val="284EFF"/>
                    </a:solidFill>
                  </a:tcPr>
                </a:tc>
                <a:tc>
                  <a:txBody>
                    <a:bodyPr/>
                    <a:lstStyle/>
                    <a:p>
                      <a:pPr algn="l"/>
                      <a:r>
                        <a:rPr lang="zh-CN" altLang="en-US" sz="3200">
                          <a:sym typeface="+mn-ea"/>
                        </a:rPr>
                        <a:t>The test case number corresponding to the requirement</a:t>
                      </a:r>
                      <a:endParaRPr lang="zh-CN" altLang="en-US" sz="3200"/>
                    </a:p>
                  </a:txBody>
                  <a:tcPr>
                    <a:solidFill>
                      <a:srgbClr val="284EFF"/>
                    </a:solidFill>
                  </a:tcPr>
                </a:tc>
                <a:extLst>
                  <a:ext uri="{0D108BD9-81ED-4DB2-BD59-A6C34878D82A}">
                    <a16:rowId xmlns:a16="http://schemas.microsoft.com/office/drawing/2014/main" val="10000"/>
                  </a:ext>
                </a:extLst>
              </a:tr>
              <a:tr h="556260">
                <a:tc rowSpan="3">
                  <a:txBody>
                    <a:bodyPr/>
                    <a:lstStyle/>
                    <a:p>
                      <a:pPr>
                        <a:buNone/>
                      </a:pPr>
                      <a:r>
                        <a:rPr lang="zh-CN" altLang="en-US" sz="2800" b="1">
                          <a:solidFill>
                            <a:schemeClr val="tx1"/>
                          </a:solidFill>
                          <a:sym typeface="+mn-ea"/>
                        </a:rPr>
                        <a:t>01/ Normal use of the system</a:t>
                      </a:r>
                      <a:endParaRPr lang="zh-CN" altLang="en-US" sz="2800" b="1">
                        <a:solidFill>
                          <a:schemeClr val="tx1"/>
                        </a:solidFill>
                      </a:endParaRPr>
                    </a:p>
                    <a:p>
                      <a:pPr>
                        <a:buNone/>
                      </a:pPr>
                      <a:endParaRPr lang="zh-CN" altLang="en-US" sz="2800" b="1">
                        <a:solidFill>
                          <a:schemeClr val="tx1"/>
                        </a:solidFill>
                      </a:endParaRPr>
                    </a:p>
                  </a:txBody>
                  <a:tcPr/>
                </a:tc>
                <a:tc>
                  <a:txBody>
                    <a:bodyPr/>
                    <a:lstStyle/>
                    <a:p>
                      <a:pPr algn="ctr">
                        <a:buNone/>
                      </a:pPr>
                      <a:r>
                        <a:rPr lang="en-US" altLang="zh-CN" sz="2800" b="1">
                          <a:solidFill>
                            <a:schemeClr val="tx1"/>
                          </a:solidFill>
                        </a:rPr>
                        <a:t>Ⅰ</a:t>
                      </a:r>
                    </a:p>
                  </a:txBody>
                  <a:tcPr/>
                </a:tc>
                <a:tc>
                  <a:txBody>
                    <a:bodyPr/>
                    <a:lstStyle/>
                    <a:p>
                      <a:pPr>
                        <a:buNone/>
                      </a:pPr>
                      <a:r>
                        <a:rPr lang="zh-CN" altLang="en-US" sz="2800" b="1">
                          <a:solidFill>
                            <a:schemeClr val="tx1"/>
                          </a:solidFill>
                        </a:rPr>
                        <a:t>UL</a:t>
                      </a:r>
                      <a:r>
                        <a:rPr lang="en-US" altLang="zh-CN" sz="2800" b="1">
                          <a:solidFill>
                            <a:schemeClr val="tx1"/>
                          </a:solidFill>
                        </a:rPr>
                        <a:t>_001--UL_013</a:t>
                      </a:r>
                    </a:p>
                  </a:txBody>
                  <a:tcPr/>
                </a:tc>
                <a:extLst>
                  <a:ext uri="{0D108BD9-81ED-4DB2-BD59-A6C34878D82A}">
                    <a16:rowId xmlns:a16="http://schemas.microsoft.com/office/drawing/2014/main" val="10001"/>
                  </a:ext>
                </a:extLst>
              </a:tr>
              <a:tr h="557530">
                <a:tc vMerge="1">
                  <a:txBody>
                    <a:bodyPr/>
                    <a:lstStyle/>
                    <a:p>
                      <a:endParaRPr lang="zh-CN"/>
                    </a:p>
                  </a:txBody>
                  <a:tcPr/>
                </a:tc>
                <a:tc>
                  <a:txBody>
                    <a:bodyPr/>
                    <a:lstStyle/>
                    <a:p>
                      <a:pPr algn="ctr">
                        <a:buNone/>
                      </a:pPr>
                      <a:r>
                        <a:rPr lang="en-US" altLang="zh-CN" sz="2800" b="1">
                          <a:solidFill>
                            <a:schemeClr val="tx1"/>
                          </a:solidFill>
                        </a:rPr>
                        <a:t>Ⅱ</a:t>
                      </a:r>
                    </a:p>
                  </a:txBody>
                  <a:tcPr/>
                </a:tc>
                <a:tc>
                  <a:txBody>
                    <a:bodyPr/>
                    <a:lstStyle/>
                    <a:p>
                      <a:pPr algn="l">
                        <a:buClrTx/>
                        <a:buSzTx/>
                        <a:buFontTx/>
                        <a:buNone/>
                      </a:pPr>
                      <a:r>
                        <a:rPr lang="zh-CN" altLang="en-US" sz="2800" b="1">
                          <a:solidFill>
                            <a:schemeClr val="tx1"/>
                          </a:solidFill>
                        </a:rPr>
                        <a:t>UR_001--UR_0</a:t>
                      </a:r>
                      <a:r>
                        <a:rPr lang="en-US" altLang="zh-CN" sz="2800" b="1">
                          <a:solidFill>
                            <a:schemeClr val="tx1"/>
                          </a:solidFill>
                        </a:rPr>
                        <a:t>12</a:t>
                      </a:r>
                    </a:p>
                  </a:txBody>
                  <a:tcPr/>
                </a:tc>
                <a:extLst>
                  <a:ext uri="{0D108BD9-81ED-4DB2-BD59-A6C34878D82A}">
                    <a16:rowId xmlns:a16="http://schemas.microsoft.com/office/drawing/2014/main" val="10002"/>
                  </a:ext>
                </a:extLst>
              </a:tr>
              <a:tr h="556895">
                <a:tc vMerge="1">
                  <a:txBody>
                    <a:bodyPr/>
                    <a:lstStyle/>
                    <a:p>
                      <a:endParaRPr lang="zh-CN"/>
                    </a:p>
                  </a:txBody>
                  <a:tcPr/>
                </a:tc>
                <a:tc>
                  <a:txBody>
                    <a:bodyPr/>
                    <a:lstStyle/>
                    <a:p>
                      <a:pPr algn="ctr">
                        <a:buNone/>
                      </a:pPr>
                      <a:r>
                        <a:rPr lang="en-US" altLang="zh-CN" sz="2800" b="1">
                          <a:solidFill>
                            <a:schemeClr val="tx1"/>
                          </a:solidFill>
                        </a:rPr>
                        <a:t>Ⅲ</a:t>
                      </a:r>
                    </a:p>
                  </a:txBody>
                  <a:tcPr/>
                </a:tc>
                <a:tc>
                  <a:txBody>
                    <a:bodyPr/>
                    <a:lstStyle/>
                    <a:p>
                      <a:pPr algn="l">
                        <a:buClrTx/>
                        <a:buSzTx/>
                        <a:buFontTx/>
                        <a:buNone/>
                      </a:pPr>
                      <a:r>
                        <a:rPr lang="zh-CN" altLang="en-US" sz="2800" b="1">
                          <a:solidFill>
                            <a:schemeClr val="tx1"/>
                          </a:solidFill>
                        </a:rPr>
                        <a:t>UL_001 PC_001-PC_002</a:t>
                      </a:r>
                    </a:p>
                  </a:txBody>
                  <a:tcPr/>
                </a:tc>
                <a:extLst>
                  <a:ext uri="{0D108BD9-81ED-4DB2-BD59-A6C34878D82A}">
                    <a16:rowId xmlns:a16="http://schemas.microsoft.com/office/drawing/2014/main" val="10003"/>
                  </a:ext>
                </a:extLst>
              </a:tr>
              <a:tr h="556260">
                <a:tc rowSpan="3">
                  <a:txBody>
                    <a:bodyPr/>
                    <a:lstStyle/>
                    <a:p>
                      <a:pPr algn="l">
                        <a:buClrTx/>
                        <a:buSzTx/>
                        <a:buFontTx/>
                        <a:buNone/>
                      </a:pPr>
                      <a:r>
                        <a:rPr lang="zh-CN" altLang="en-US" sz="2800" b="1">
                          <a:solidFill>
                            <a:schemeClr val="tx1"/>
                          </a:solidFill>
                          <a:sym typeface="+mn-ea"/>
                        </a:rPr>
                        <a:t>02/ Management of Personal Information</a:t>
                      </a:r>
                      <a:endParaRPr lang="zh-CN" altLang="en-US" sz="2800" b="1">
                        <a:solidFill>
                          <a:schemeClr val="tx1"/>
                        </a:solidFill>
                      </a:endParaRPr>
                    </a:p>
                  </a:txBody>
                  <a:tcPr/>
                </a:tc>
                <a:tc>
                  <a:txBody>
                    <a:bodyPr/>
                    <a:lstStyle/>
                    <a:p>
                      <a:pPr algn="ctr">
                        <a:buNone/>
                      </a:pPr>
                      <a:r>
                        <a:rPr lang="en-US" altLang="zh-CN" sz="2800" b="1">
                          <a:solidFill>
                            <a:schemeClr val="tx1"/>
                          </a:solidFill>
                        </a:rPr>
                        <a:t>Ⅰ</a:t>
                      </a:r>
                    </a:p>
                  </a:txBody>
                  <a:tcPr/>
                </a:tc>
                <a:tc>
                  <a:txBody>
                    <a:bodyPr/>
                    <a:lstStyle/>
                    <a:p>
                      <a:pPr algn="l">
                        <a:buClrTx/>
                        <a:buSzTx/>
                        <a:buFontTx/>
                        <a:buNone/>
                      </a:pPr>
                      <a:r>
                        <a:rPr lang="zh-CN" altLang="en-US" sz="2800" b="1">
                          <a:solidFill>
                            <a:schemeClr val="tx1"/>
                          </a:solidFill>
                        </a:rPr>
                        <a:t>LP_001--LP_00</a:t>
                      </a:r>
                      <a:r>
                        <a:rPr lang="en-US" altLang="zh-CN" sz="2800" b="1">
                          <a:solidFill>
                            <a:schemeClr val="tx1"/>
                          </a:solidFill>
                        </a:rPr>
                        <a:t>4</a:t>
                      </a:r>
                    </a:p>
                  </a:txBody>
                  <a:tcPr/>
                </a:tc>
                <a:extLst>
                  <a:ext uri="{0D108BD9-81ED-4DB2-BD59-A6C34878D82A}">
                    <a16:rowId xmlns:a16="http://schemas.microsoft.com/office/drawing/2014/main" val="10004"/>
                  </a:ext>
                </a:extLst>
              </a:tr>
              <a:tr h="556895">
                <a:tc vMerge="1">
                  <a:txBody>
                    <a:bodyPr/>
                    <a:lstStyle/>
                    <a:p>
                      <a:endParaRPr lang="zh-CN"/>
                    </a:p>
                  </a:txBody>
                  <a:tcPr/>
                </a:tc>
                <a:tc>
                  <a:txBody>
                    <a:bodyPr/>
                    <a:lstStyle/>
                    <a:p>
                      <a:pPr algn="ctr">
                        <a:buNone/>
                      </a:pPr>
                      <a:r>
                        <a:rPr lang="en-US" altLang="zh-CN" sz="2800" b="1">
                          <a:solidFill>
                            <a:schemeClr val="tx1"/>
                          </a:solidFill>
                        </a:rPr>
                        <a:t>Ⅱ</a:t>
                      </a:r>
                    </a:p>
                  </a:txBody>
                  <a:tcPr/>
                </a:tc>
                <a:tc>
                  <a:txBody>
                    <a:bodyPr/>
                    <a:lstStyle/>
                    <a:p>
                      <a:pPr algn="l">
                        <a:buClrTx/>
                        <a:buSzTx/>
                        <a:buFontTx/>
                        <a:buNone/>
                      </a:pPr>
                      <a:r>
                        <a:rPr lang="zh-CN" altLang="en-US" sz="2800" b="1">
                          <a:solidFill>
                            <a:schemeClr val="tx1"/>
                          </a:solidFill>
                        </a:rPr>
                        <a:t>PP_001--PP_00</a:t>
                      </a:r>
                      <a:r>
                        <a:rPr lang="en-US" altLang="zh-CN" sz="2800" b="1">
                          <a:solidFill>
                            <a:schemeClr val="tx1"/>
                          </a:solidFill>
                        </a:rPr>
                        <a:t>4</a:t>
                      </a:r>
                    </a:p>
                  </a:txBody>
                  <a:tcPr/>
                </a:tc>
                <a:extLst>
                  <a:ext uri="{0D108BD9-81ED-4DB2-BD59-A6C34878D82A}">
                    <a16:rowId xmlns:a16="http://schemas.microsoft.com/office/drawing/2014/main" val="10005"/>
                  </a:ext>
                </a:extLst>
              </a:tr>
              <a:tr h="557530">
                <a:tc vMerge="1">
                  <a:txBody>
                    <a:bodyPr/>
                    <a:lstStyle/>
                    <a:p>
                      <a:endParaRPr lang="zh-CN"/>
                    </a:p>
                  </a:txBody>
                  <a:tcPr/>
                </a:tc>
                <a:tc>
                  <a:txBody>
                    <a:bodyPr/>
                    <a:lstStyle/>
                    <a:p>
                      <a:pPr algn="ctr">
                        <a:buNone/>
                      </a:pPr>
                      <a:r>
                        <a:rPr lang="en-US" altLang="zh-CN" sz="2800" b="1">
                          <a:solidFill>
                            <a:schemeClr val="tx1"/>
                          </a:solidFill>
                        </a:rPr>
                        <a:t>Ⅲ</a:t>
                      </a:r>
                    </a:p>
                  </a:txBody>
                  <a:tcPr/>
                </a:tc>
                <a:tc>
                  <a:txBody>
                    <a:bodyPr/>
                    <a:lstStyle/>
                    <a:p>
                      <a:pPr algn="l">
                        <a:buClrTx/>
                        <a:buSzTx/>
                        <a:buFontTx/>
                        <a:buNone/>
                      </a:pPr>
                      <a:r>
                        <a:rPr lang="zh-CN" altLang="en-US" sz="2800" b="1">
                          <a:solidFill>
                            <a:schemeClr val="tx1"/>
                          </a:solidFill>
                        </a:rPr>
                        <a:t>UP_001--UP_006</a:t>
                      </a:r>
                    </a:p>
                  </a:txBody>
                  <a:tcPr/>
                </a:tc>
                <a:extLst>
                  <a:ext uri="{0D108BD9-81ED-4DB2-BD59-A6C34878D82A}">
                    <a16:rowId xmlns:a16="http://schemas.microsoft.com/office/drawing/2014/main" val="10006"/>
                  </a:ext>
                </a:extLst>
              </a:tr>
              <a:tr h="556895">
                <a:tc rowSpan="2">
                  <a:txBody>
                    <a:bodyPr/>
                    <a:lstStyle/>
                    <a:p>
                      <a:pPr algn="l">
                        <a:buClrTx/>
                        <a:buSzTx/>
                        <a:buFontTx/>
                        <a:buNone/>
                      </a:pPr>
                      <a:r>
                        <a:rPr lang="zh-CN" altLang="en-US" sz="2800" b="1">
                          <a:solidFill>
                            <a:schemeClr val="tx1"/>
                          </a:solidFill>
                          <a:sym typeface="+mn-ea"/>
                        </a:rPr>
                        <a:t>03/ Booking flights and hotels</a:t>
                      </a:r>
                      <a:endParaRPr lang="zh-CN" altLang="en-US" sz="2800" b="1">
                        <a:solidFill>
                          <a:schemeClr val="tx1"/>
                        </a:solidFill>
                      </a:endParaRPr>
                    </a:p>
                  </a:txBody>
                  <a:tcPr/>
                </a:tc>
                <a:tc>
                  <a:txBody>
                    <a:bodyPr/>
                    <a:lstStyle/>
                    <a:p>
                      <a:pPr algn="ctr">
                        <a:buNone/>
                      </a:pPr>
                      <a:r>
                        <a:rPr lang="en-US" altLang="zh-CN" sz="2800" b="1">
                          <a:solidFill>
                            <a:schemeClr val="tx1"/>
                          </a:solidFill>
                        </a:rPr>
                        <a:t>Ⅰ</a:t>
                      </a:r>
                    </a:p>
                  </a:txBody>
                  <a:tcPr/>
                </a:tc>
                <a:tc>
                  <a:txBody>
                    <a:bodyPr/>
                    <a:lstStyle/>
                    <a:p>
                      <a:pPr algn="l">
                        <a:buClrTx/>
                        <a:buSzTx/>
                        <a:buFontTx/>
                        <a:buNone/>
                      </a:pPr>
                      <a:r>
                        <a:rPr lang="zh-CN" altLang="en-US" sz="2800" b="1">
                          <a:solidFill>
                            <a:schemeClr val="tx1"/>
                          </a:solidFill>
                        </a:rPr>
                        <a:t>FB_001--FB_008</a:t>
                      </a:r>
                    </a:p>
                  </a:txBody>
                  <a:tcPr/>
                </a:tc>
                <a:extLst>
                  <a:ext uri="{0D108BD9-81ED-4DB2-BD59-A6C34878D82A}">
                    <a16:rowId xmlns:a16="http://schemas.microsoft.com/office/drawing/2014/main" val="10007"/>
                  </a:ext>
                </a:extLst>
              </a:tr>
              <a:tr h="535305">
                <a:tc vMerge="1">
                  <a:txBody>
                    <a:bodyPr/>
                    <a:lstStyle/>
                    <a:p>
                      <a:endParaRPr lang="zh-CN"/>
                    </a:p>
                  </a:txBody>
                  <a:tcPr/>
                </a:tc>
                <a:tc>
                  <a:txBody>
                    <a:bodyPr/>
                    <a:lstStyle/>
                    <a:p>
                      <a:pPr algn="ctr">
                        <a:buNone/>
                      </a:pPr>
                      <a:r>
                        <a:rPr lang="en-US" altLang="zh-CN" sz="2800" b="1">
                          <a:solidFill>
                            <a:schemeClr val="tx1"/>
                          </a:solidFill>
                        </a:rPr>
                        <a:t>Ⅱ</a:t>
                      </a:r>
                    </a:p>
                  </a:txBody>
                  <a:tcPr/>
                </a:tc>
                <a:tc>
                  <a:txBody>
                    <a:bodyPr/>
                    <a:lstStyle/>
                    <a:p>
                      <a:pPr algn="l">
                        <a:buClrTx/>
                        <a:buSzTx/>
                        <a:buFontTx/>
                        <a:buNone/>
                      </a:pPr>
                      <a:r>
                        <a:rPr lang="zh-CN" altLang="en-US" sz="2800" b="1">
                          <a:solidFill>
                            <a:schemeClr val="tx1"/>
                          </a:solidFill>
                        </a:rPr>
                        <a:t>HB_001--HB_0</a:t>
                      </a:r>
                      <a:r>
                        <a:rPr lang="en-US" altLang="zh-CN" sz="2800" b="1">
                          <a:solidFill>
                            <a:schemeClr val="tx1"/>
                          </a:solidFill>
                        </a:rPr>
                        <a:t>10</a:t>
                      </a:r>
                    </a:p>
                  </a:txBody>
                  <a:tcPr/>
                </a:tc>
                <a:extLst>
                  <a:ext uri="{0D108BD9-81ED-4DB2-BD59-A6C34878D82A}">
                    <a16:rowId xmlns:a16="http://schemas.microsoft.com/office/drawing/2014/main" val="10008"/>
                  </a:ext>
                </a:extLst>
              </a:tr>
              <a:tr h="556895">
                <a:tc rowSpan="4">
                  <a:txBody>
                    <a:bodyPr/>
                    <a:lstStyle/>
                    <a:p>
                      <a:pPr algn="l">
                        <a:buClrTx/>
                        <a:buSzTx/>
                        <a:buFontTx/>
                        <a:buNone/>
                      </a:pPr>
                      <a:r>
                        <a:rPr lang="zh-CN" altLang="en-US" sz="2800" b="1">
                          <a:solidFill>
                            <a:schemeClr val="tx1"/>
                          </a:solidFill>
                          <a:sym typeface="+mn-ea"/>
                        </a:rPr>
                        <a:t>04/ Account Management</a:t>
                      </a:r>
                      <a:endParaRPr lang="zh-CN" altLang="en-US" sz="2800" b="1">
                        <a:solidFill>
                          <a:schemeClr val="tx1"/>
                        </a:solidFill>
                      </a:endParaRPr>
                    </a:p>
                  </a:txBody>
                  <a:tcPr/>
                </a:tc>
                <a:tc>
                  <a:txBody>
                    <a:bodyPr/>
                    <a:lstStyle/>
                    <a:p>
                      <a:pPr algn="ctr">
                        <a:buNone/>
                      </a:pPr>
                      <a:r>
                        <a:rPr lang="en-US" altLang="zh-CN" sz="2800" b="1">
                          <a:solidFill>
                            <a:schemeClr val="tx1"/>
                          </a:solidFill>
                        </a:rPr>
                        <a:t>Ⅰ</a:t>
                      </a:r>
                    </a:p>
                  </a:txBody>
                  <a:tcPr/>
                </a:tc>
                <a:tc>
                  <a:txBody>
                    <a:bodyPr/>
                    <a:lstStyle/>
                    <a:p>
                      <a:pPr algn="l">
                        <a:buClrTx/>
                        <a:buSzTx/>
                        <a:buFontTx/>
                        <a:buNone/>
                      </a:pPr>
                      <a:r>
                        <a:rPr lang="zh-CN" altLang="en-US" sz="2800" b="1">
                          <a:solidFill>
                            <a:schemeClr val="tx1"/>
                          </a:solidFill>
                        </a:rPr>
                        <a:t>AI</a:t>
                      </a:r>
                      <a:r>
                        <a:rPr lang="en-US" altLang="zh-CN" sz="2800" b="1">
                          <a:solidFill>
                            <a:schemeClr val="tx1"/>
                          </a:solidFill>
                        </a:rPr>
                        <a:t>_</a:t>
                      </a:r>
                      <a:r>
                        <a:rPr lang="zh-CN" altLang="en-US" sz="2800" b="1">
                          <a:solidFill>
                            <a:schemeClr val="tx1"/>
                          </a:solidFill>
                        </a:rPr>
                        <a:t>001--AI_00</a:t>
                      </a:r>
                      <a:r>
                        <a:rPr lang="en-US" altLang="zh-CN" sz="2800" b="1">
                          <a:solidFill>
                            <a:schemeClr val="tx1"/>
                          </a:solidFill>
                        </a:rPr>
                        <a:t>5</a:t>
                      </a:r>
                    </a:p>
                  </a:txBody>
                  <a:tcPr/>
                </a:tc>
                <a:extLst>
                  <a:ext uri="{0D108BD9-81ED-4DB2-BD59-A6C34878D82A}">
                    <a16:rowId xmlns:a16="http://schemas.microsoft.com/office/drawing/2014/main" val="10009"/>
                  </a:ext>
                </a:extLst>
              </a:tr>
              <a:tr h="557530">
                <a:tc vMerge="1">
                  <a:txBody>
                    <a:bodyPr/>
                    <a:lstStyle/>
                    <a:p>
                      <a:endParaRPr lang="zh-CN"/>
                    </a:p>
                  </a:txBody>
                  <a:tcPr/>
                </a:tc>
                <a:tc>
                  <a:txBody>
                    <a:bodyPr/>
                    <a:lstStyle/>
                    <a:p>
                      <a:pPr algn="ctr">
                        <a:buNone/>
                      </a:pPr>
                      <a:r>
                        <a:rPr lang="en-US" altLang="zh-CN" sz="2800" b="1">
                          <a:solidFill>
                            <a:schemeClr val="tx1"/>
                          </a:solidFill>
                        </a:rPr>
                        <a:t>Ⅱ</a:t>
                      </a:r>
                    </a:p>
                  </a:txBody>
                  <a:tcPr/>
                </a:tc>
                <a:tc>
                  <a:txBody>
                    <a:bodyPr/>
                    <a:lstStyle/>
                    <a:p>
                      <a:pPr algn="l">
                        <a:buClrTx/>
                        <a:buSzTx/>
                        <a:buFontTx/>
                        <a:buNone/>
                      </a:pPr>
                      <a:r>
                        <a:rPr lang="zh-CN" altLang="en-US" sz="2800" b="1">
                          <a:solidFill>
                            <a:schemeClr val="tx1"/>
                          </a:solidFill>
                        </a:rPr>
                        <a:t>FO_001 HO_001--HO_002</a:t>
                      </a:r>
                    </a:p>
                  </a:txBody>
                  <a:tcPr/>
                </a:tc>
                <a:extLst>
                  <a:ext uri="{0D108BD9-81ED-4DB2-BD59-A6C34878D82A}">
                    <a16:rowId xmlns:a16="http://schemas.microsoft.com/office/drawing/2014/main" val="10010"/>
                  </a:ext>
                </a:extLst>
              </a:tr>
              <a:tr h="556260">
                <a:tc vMerge="1">
                  <a:txBody>
                    <a:bodyPr/>
                    <a:lstStyle/>
                    <a:p>
                      <a:endParaRPr lang="zh-CN"/>
                    </a:p>
                  </a:txBody>
                  <a:tcPr/>
                </a:tc>
                <a:tc>
                  <a:txBody>
                    <a:bodyPr/>
                    <a:lstStyle/>
                    <a:p>
                      <a:pPr algn="ctr">
                        <a:buNone/>
                      </a:pPr>
                      <a:r>
                        <a:rPr lang="en-US" altLang="zh-CN" sz="2800" b="1">
                          <a:solidFill>
                            <a:schemeClr val="tx1"/>
                          </a:solidFill>
                        </a:rPr>
                        <a:t>Ⅲ</a:t>
                      </a:r>
                    </a:p>
                  </a:txBody>
                  <a:tcPr/>
                </a:tc>
                <a:tc>
                  <a:txBody>
                    <a:bodyPr/>
                    <a:lstStyle/>
                    <a:p>
                      <a:pPr algn="l">
                        <a:buClrTx/>
                        <a:buSzTx/>
                        <a:buFontTx/>
                        <a:buNone/>
                      </a:pPr>
                      <a:r>
                        <a:rPr lang="zh-CN" altLang="en-US" sz="2800" b="1">
                          <a:solidFill>
                            <a:schemeClr val="tx1"/>
                          </a:solidFill>
                        </a:rPr>
                        <a:t>FO_002--FO_006</a:t>
                      </a:r>
                    </a:p>
                  </a:txBody>
                  <a:tcPr/>
                </a:tc>
                <a:extLst>
                  <a:ext uri="{0D108BD9-81ED-4DB2-BD59-A6C34878D82A}">
                    <a16:rowId xmlns:a16="http://schemas.microsoft.com/office/drawing/2014/main" val="10011"/>
                  </a:ext>
                </a:extLst>
              </a:tr>
              <a:tr h="556895">
                <a:tc vMerge="1">
                  <a:txBody>
                    <a:bodyPr/>
                    <a:lstStyle/>
                    <a:p>
                      <a:endParaRPr lang="zh-CN"/>
                    </a:p>
                  </a:txBody>
                  <a:tcPr/>
                </a:tc>
                <a:tc>
                  <a:txBody>
                    <a:bodyPr/>
                    <a:lstStyle/>
                    <a:p>
                      <a:pPr algn="ctr">
                        <a:buNone/>
                      </a:pPr>
                      <a:r>
                        <a:rPr lang="en-US" altLang="zh-CN" sz="2800" b="1">
                          <a:solidFill>
                            <a:schemeClr val="tx1"/>
                          </a:solidFill>
                        </a:rPr>
                        <a:t>Ⅳ</a:t>
                      </a:r>
                    </a:p>
                  </a:txBody>
                  <a:tcPr/>
                </a:tc>
                <a:tc>
                  <a:txBody>
                    <a:bodyPr/>
                    <a:lstStyle/>
                    <a:p>
                      <a:pPr algn="l">
                        <a:buClrTx/>
                        <a:buSzTx/>
                        <a:buFontTx/>
                        <a:buNone/>
                      </a:pPr>
                      <a:r>
                        <a:rPr lang="zh-CN" altLang="en-US" sz="2800" b="1">
                          <a:solidFill>
                            <a:schemeClr val="tx1"/>
                          </a:solidFill>
                        </a:rPr>
                        <a:t>HO_003--HO_007</a:t>
                      </a:r>
                    </a:p>
                  </a:txBody>
                  <a:tcPr/>
                </a:tc>
                <a:extLst>
                  <a:ext uri="{0D108BD9-81ED-4DB2-BD59-A6C34878D82A}">
                    <a16:rowId xmlns:a16="http://schemas.microsoft.com/office/drawing/2014/main" val="10012"/>
                  </a:ext>
                </a:extLst>
              </a:tr>
            </a:tbl>
          </a:graphicData>
        </a:graphic>
      </p:graphicFrame>
      <p:sp>
        <p:nvSpPr>
          <p:cNvPr id="44" name="文本框 43"/>
          <p:cNvSpPr txBox="1"/>
          <p:nvPr/>
        </p:nvSpPr>
        <p:spPr>
          <a:xfrm>
            <a:off x="13106400" y="5829300"/>
            <a:ext cx="3667760" cy="31076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As shown in the table, the test cases cover all the requirements, and the test coverage of the requirements is 100%</a:t>
            </a:r>
          </a:p>
        </p:txBody>
      </p:sp>
      <p:grpSp>
        <p:nvGrpSpPr>
          <p:cNvPr id="49" name="组合 48"/>
          <p:cNvGrpSpPr/>
          <p:nvPr/>
        </p:nvGrpSpPr>
        <p:grpSpPr>
          <a:xfrm>
            <a:off x="12420600" y="4824095"/>
            <a:ext cx="4955540" cy="4541520"/>
            <a:chOff x="19760" y="8180"/>
            <a:chExt cx="7804" cy="7152"/>
          </a:xfrm>
        </p:grpSpPr>
        <p:pic>
          <p:nvPicPr>
            <p:cNvPr id="46" name="Picture 3"/>
            <p:cNvPicPr>
              <a:picLocks noChangeAspect="1"/>
            </p:cNvPicPr>
            <p:nvPr>
              <p:custDataLst>
                <p:tags r:id="rId6"/>
              </p:custDataLst>
            </p:nvPr>
          </p:nvPicPr>
          <p:blipFill>
            <a:blip r:embed="rId10"/>
            <a:srcRect/>
            <a:stretch>
              <a:fillRect/>
            </a:stretch>
          </p:blipFill>
          <p:spPr>
            <a:xfrm>
              <a:off x="19760" y="8180"/>
              <a:ext cx="7805" cy="7153"/>
            </a:xfrm>
            <a:prstGeom prst="rect">
              <a:avLst/>
            </a:prstGeom>
          </p:spPr>
        </p:pic>
        <p:sp>
          <p:nvSpPr>
            <p:cNvPr id="47" name="文本框 46"/>
            <p:cNvSpPr txBox="1"/>
            <p:nvPr>
              <p:custDataLst>
                <p:tags r:id="rId7"/>
              </p:custDataLst>
            </p:nvPr>
          </p:nvSpPr>
          <p:spPr>
            <a:xfrm>
              <a:off x="20840" y="9380"/>
              <a:ext cx="5776" cy="4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As shown in the table, the test cases cover all the requirements, and the test coverage of the requirements is 100%</a:t>
              </a:r>
            </a:p>
          </p:txBody>
        </p:sp>
      </p:grpSp>
      <p:grpSp>
        <p:nvGrpSpPr>
          <p:cNvPr id="50" name="组合 49"/>
          <p:cNvGrpSpPr/>
          <p:nvPr/>
        </p:nvGrpSpPr>
        <p:grpSpPr>
          <a:xfrm>
            <a:off x="12420600" y="1845310"/>
            <a:ext cx="4955540" cy="2978150"/>
            <a:chOff x="19625" y="2820"/>
            <a:chExt cx="7804" cy="4690"/>
          </a:xfrm>
        </p:grpSpPr>
        <p:pic>
          <p:nvPicPr>
            <p:cNvPr id="37" name="Picture 3"/>
            <p:cNvPicPr>
              <a:picLocks noChangeAspect="1"/>
            </p:cNvPicPr>
            <p:nvPr>
              <p:custDataLst>
                <p:tags r:id="rId4"/>
              </p:custDataLst>
            </p:nvPr>
          </p:nvPicPr>
          <p:blipFill>
            <a:blip r:embed="rId10"/>
            <a:srcRect/>
            <a:stretch>
              <a:fillRect/>
            </a:stretch>
          </p:blipFill>
          <p:spPr>
            <a:xfrm>
              <a:off x="19625" y="2820"/>
              <a:ext cx="7805" cy="4691"/>
            </a:xfrm>
            <a:prstGeom prst="rect">
              <a:avLst/>
            </a:prstGeom>
          </p:spPr>
        </p:pic>
        <p:sp>
          <p:nvSpPr>
            <p:cNvPr id="48" name="文本框 47"/>
            <p:cNvSpPr txBox="1"/>
            <p:nvPr>
              <p:custDataLst>
                <p:tags r:id="rId5"/>
              </p:custDataLst>
            </p:nvPr>
          </p:nvSpPr>
          <p:spPr>
            <a:xfrm>
              <a:off x="20640" y="3780"/>
              <a:ext cx="6006" cy="2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The test case number retains only the class name and the in-class number.</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210098"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6915416" y="3796587"/>
            <a:ext cx="9390864" cy="1480983"/>
          </a:xfrm>
          <a:prstGeom prst="rect">
            <a:avLst/>
          </a:prstGeom>
        </p:spPr>
        <p:txBody>
          <a:bodyPr lIns="0" tIns="0" rIns="0" bIns="0" rtlCol="0" anchor="t">
            <a:spAutoFit/>
          </a:bodyPr>
          <a:lstStyle/>
          <a:p>
            <a:pPr>
              <a:lnSpc>
                <a:spcPts val="12320"/>
              </a:lnSpc>
            </a:pPr>
            <a:r>
              <a:rPr lang="en-US" sz="8800" dirty="0">
                <a:solidFill>
                  <a:srgbClr val="284EFF"/>
                </a:solidFill>
                <a:ea typeface="思源黑体" panose="020B0800000000000000" pitchFamily="34" charset="-122"/>
              </a:rPr>
              <a:t>	</a:t>
            </a:r>
            <a:r>
              <a:rPr lang="en-US" sz="8800" dirty="0">
                <a:solidFill>
                  <a:srgbClr val="284EFF"/>
                </a:solidFill>
                <a:latin typeface="Times New Roman" panose="02020603050405020304" pitchFamily="18" charset="0"/>
                <a:ea typeface="思源黑体" panose="020B0800000000000000" pitchFamily="34" charset="-122"/>
                <a:cs typeface="Times New Roman" panose="02020603050405020304" pitchFamily="18" charset="0"/>
              </a:rPr>
              <a:t>Introduction</a:t>
            </a:r>
          </a:p>
        </p:txBody>
      </p:sp>
      <p:sp>
        <p:nvSpPr>
          <p:cNvPr id="7" name="TextBox 7"/>
          <p:cNvSpPr txBox="1"/>
          <p:nvPr/>
        </p:nvSpPr>
        <p:spPr>
          <a:xfrm>
            <a:off x="1140820" y="4847459"/>
            <a:ext cx="3863429" cy="4279901"/>
          </a:xfrm>
          <a:prstGeom prst="rect">
            <a:avLst/>
          </a:prstGeom>
        </p:spPr>
        <p:txBody>
          <a:bodyPr lIns="0" tIns="0" rIns="0" bIns="0" rtlCol="0" anchor="t">
            <a:spAutoFit/>
          </a:bodyPr>
          <a:lstStyle/>
          <a:p>
            <a:pPr>
              <a:lnSpc>
                <a:spcPts val="35000"/>
              </a:lnSpc>
              <a:defRPr/>
            </a:pPr>
            <a:r>
              <a:rPr lang="en-US" sz="25000" dirty="0">
                <a:solidFill>
                  <a:srgbClr val="284EFF"/>
                </a:solidFill>
                <a:latin typeface="思源黑体" panose="020B0800000000000000" pitchFamily="34" charset="-122"/>
                <a:ea typeface="思源黑体" panose="020B0800000000000000" pitchFamily="34" charset="-122"/>
              </a:rPr>
              <a:t>01</a:t>
            </a:r>
          </a:p>
        </p:txBody>
      </p:sp>
      <p:sp>
        <p:nvSpPr>
          <p:cNvPr id="8" name="TextBox 8"/>
          <p:cNvSpPr txBox="1"/>
          <p:nvPr/>
        </p:nvSpPr>
        <p:spPr>
          <a:xfrm>
            <a:off x="6915416" y="7398969"/>
            <a:ext cx="7067236" cy="367858"/>
          </a:xfrm>
          <a:prstGeom prst="rect">
            <a:avLst/>
          </a:prstGeom>
        </p:spPr>
        <p:txBody>
          <a:bodyPr lIns="0" tIns="0" rIns="0" bIns="0" rtlCol="0" anchor="t">
            <a:spAutoFit/>
          </a:bodyPr>
          <a:lstStyle/>
          <a:p>
            <a:pPr algn="just">
              <a:lnSpc>
                <a:spcPts val="3200"/>
              </a:lnSpc>
            </a:pPr>
            <a:r>
              <a:rPr lang="en-US" b="1" spc="127" dirty="0">
                <a:solidFill>
                  <a:srgbClr val="000000"/>
                </a:solidFill>
                <a:latin typeface="思源黑体" panose="020B0800000000000000" pitchFamily="34" charset="-122"/>
              </a:rPr>
              <a:t> </a:t>
            </a:r>
            <a:r>
              <a:rPr lang="en-US" sz="2000" b="1" spc="127" dirty="0">
                <a:solidFill>
                  <a:srgbClr val="000000"/>
                </a:solidFill>
                <a:latin typeface="Times New Roman" panose="02020603050405020304" pitchFamily="18" charset="0"/>
                <a:cs typeface="Times New Roman" panose="02020603050405020304" pitchFamily="18" charset="0"/>
              </a:rPr>
              <a:t>The purpose, target, refer</a:t>
            </a:r>
            <a:r>
              <a:rPr lang="en-US" altLang="zh-CN" sz="2000" b="1" spc="127" dirty="0">
                <a:solidFill>
                  <a:srgbClr val="000000"/>
                </a:solidFill>
                <a:latin typeface="Times New Roman" panose="02020603050405020304" pitchFamily="18" charset="0"/>
                <a:cs typeface="Times New Roman" panose="02020603050405020304" pitchFamily="18" charset="0"/>
              </a:rPr>
              <a:t>ence</a:t>
            </a:r>
            <a:r>
              <a:rPr lang="en-US" sz="2000" b="1" spc="127" dirty="0">
                <a:solidFill>
                  <a:srgbClr val="000000"/>
                </a:solidFill>
                <a:latin typeface="Times New Roman" panose="02020603050405020304" pitchFamily="18" charset="0"/>
                <a:cs typeface="Times New Roman" panose="02020603050405020304" pitchFamily="18" charset="0"/>
              </a:rPr>
              <a:t> scope of the test.</a:t>
            </a: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sp>
        <p:nvSpPr>
          <p:cNvPr id="13" name="TextBox 13"/>
          <p:cNvSpPr txBox="1"/>
          <p:nvPr/>
        </p:nvSpPr>
        <p:spPr>
          <a:xfrm>
            <a:off x="15437795" y="1207453"/>
            <a:ext cx="1570553" cy="306705"/>
          </a:xfrm>
          <a:prstGeom prst="rect">
            <a:avLst/>
          </a:prstGeom>
        </p:spPr>
        <p:txBody>
          <a:bodyPr lIns="0" tIns="0" rIns="0" bIns="0" rtlCol="0" anchor="t">
            <a:spAutoFit/>
          </a:bodyPr>
          <a:lstStyle/>
          <a:p>
            <a:pPr algn="r">
              <a:lnSpc>
                <a:spcPts val="2520"/>
              </a:lnSpc>
            </a:pPr>
            <a:r>
              <a:rPr lang="en-US" sz="1800" dirty="0">
                <a:solidFill>
                  <a:srgbClr val="284EFF"/>
                </a:solidFill>
                <a:latin typeface="思源黑体" panose="020B0800000000000000" pitchFamily="34" charset="-122"/>
              </a:rPr>
              <a:t> </a:t>
            </a:r>
          </a:p>
        </p:txBody>
      </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181523"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6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6"/>
          <p:cNvSpPr txBox="1"/>
          <p:nvPr/>
        </p:nvSpPr>
        <p:spPr>
          <a:xfrm>
            <a:off x="6895602" y="4007475"/>
            <a:ext cx="9390864" cy="1480983"/>
          </a:xfrm>
          <a:prstGeom prst="rect">
            <a:avLst/>
          </a:prstGeom>
        </p:spPr>
        <p:txBody>
          <a:bodyPr lIns="0" tIns="0" rIns="0" bIns="0" rtlCol="0" anchor="t">
            <a:spAutoFit/>
          </a:bodyPr>
          <a:lstStyle/>
          <a:p>
            <a:pPr marL="0" marR="0" lvl="0" indent="0" algn="l" defTabSz="914400" rtl="0" eaLnBrk="1" fontAlgn="auto" latinLnBrk="0" hangingPunct="1">
              <a:lnSpc>
                <a:spcPts val="12320"/>
              </a:lnSpc>
              <a:spcBef>
                <a:spcPts val="0"/>
              </a:spcBef>
              <a:spcAft>
                <a:spcPts val="0"/>
              </a:spcAft>
              <a:buClrTx/>
              <a:buSzTx/>
              <a:buFontTx/>
              <a:buNone/>
              <a:defRPr/>
            </a:pPr>
            <a:r>
              <a:rPr kumimoji="0" lang="en-US" sz="8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Defect Metrics</a:t>
            </a:r>
          </a:p>
        </p:txBody>
      </p:sp>
      <p:sp>
        <p:nvSpPr>
          <p:cNvPr id="7" name="TextBox 7"/>
          <p:cNvSpPr txBox="1"/>
          <p:nvPr/>
        </p:nvSpPr>
        <p:spPr>
          <a:xfrm>
            <a:off x="1140820" y="4847459"/>
            <a:ext cx="3863429" cy="4129207"/>
          </a:xfrm>
          <a:prstGeom prst="rect">
            <a:avLst/>
          </a:prstGeom>
        </p:spPr>
        <p:txBody>
          <a:bodyPr lIns="0" tIns="0" rIns="0" bIns="0" rtlCol="0" anchor="t">
            <a:spAutoFit/>
          </a:bodyPr>
          <a:lstStyle/>
          <a:p>
            <a:pPr marL="0" marR="0" lvl="0" indent="0" algn="l" defTabSz="914400" rtl="0" eaLnBrk="1" fontAlgn="auto" latinLnBrk="0" hangingPunct="1">
              <a:lnSpc>
                <a:spcPts val="35000"/>
              </a:lnSpc>
              <a:spcBef>
                <a:spcPts val="0"/>
              </a:spcBef>
              <a:spcAft>
                <a:spcPts val="0"/>
              </a:spcAft>
              <a:buClrTx/>
              <a:buSzTx/>
              <a:buFontTx/>
              <a:buNone/>
              <a:defRPr/>
            </a:pPr>
            <a:r>
              <a:rPr kumimoji="0" lang="en-US" sz="25000" b="0" i="0" u="none" strike="noStrike" kern="1200" cap="none" spc="0" normalizeH="0" baseline="0" noProof="0" dirty="0">
                <a:ln>
                  <a:noFill/>
                </a:ln>
                <a:solidFill>
                  <a:srgbClr val="284EFF"/>
                </a:solidFill>
                <a:effectLst/>
                <a:uLnTx/>
                <a:uFillTx/>
                <a:latin typeface="思源黑体" panose="020B0800000000000000" pitchFamily="34" charset="-122"/>
                <a:ea typeface="思源黑体" panose="020B0800000000000000" pitchFamily="34" charset="-122"/>
              </a:rPr>
              <a:t>07</a:t>
            </a:r>
          </a:p>
        </p:txBody>
      </p:sp>
      <p:sp>
        <p:nvSpPr>
          <p:cNvPr id="8" name="TextBox 8"/>
          <p:cNvSpPr txBox="1"/>
          <p:nvPr/>
        </p:nvSpPr>
        <p:spPr>
          <a:xfrm>
            <a:off x="6951980" y="7353300"/>
            <a:ext cx="8471535" cy="765209"/>
          </a:xfrm>
          <a:prstGeom prst="rect">
            <a:avLst/>
          </a:prstGeom>
        </p:spPr>
        <p:txBody>
          <a:bodyPr wrap="square" lIns="0" tIns="0" rIns="0" bIns="0" rtlCol="0" anchor="t">
            <a:spAutoFit/>
          </a:bodyPr>
          <a:lstStyle/>
          <a:p>
            <a:pPr algn="just">
              <a:lnSpc>
                <a:spcPts val="3200"/>
              </a:lnSpc>
              <a:defRPr/>
            </a:pPr>
            <a:r>
              <a:rPr lang="en-US" b="1" spc="127" dirty="0">
                <a:solidFill>
                  <a:srgbClr val="000000"/>
                </a:solidFill>
                <a:latin typeface="Times New Roman" panose="02020603050405020304" pitchFamily="18" charset="0"/>
                <a:ea typeface="Microsoft JhengHei Light" panose="020B0304030504040204" charset="-120"/>
                <a:cs typeface="Times New Roman" panose="02020603050405020304" pitchFamily="18" charset="0"/>
              </a:rPr>
              <a:t>The purpose of defect metrics is to systematically measure and analyze the number and severity of defects in a software system.</a:t>
            </a:r>
            <a:endParaRPr lang="zh-CN" altLang="en-US" b="1" spc="127" dirty="0">
              <a:solidFill>
                <a:srgbClr val="000000"/>
              </a:solidFill>
              <a:latin typeface="Times New Roman" panose="02020603050405020304" pitchFamily="18" charset="0"/>
              <a:ea typeface="Microsoft JhengHei Light" panose="020B0304030504040204" charset="-120"/>
              <a:cs typeface="Times New Roman" panose="02020603050405020304" pitchFamily="18" charset="0"/>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057400" y="114300"/>
            <a:ext cx="4730115"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Defect List</a:t>
            </a:r>
          </a:p>
        </p:txBody>
      </p:sp>
      <p:sp>
        <p:nvSpPr>
          <p:cNvPr id="19" name="TextBox 19"/>
          <p:cNvSpPr txBox="1"/>
          <p:nvPr/>
        </p:nvSpPr>
        <p:spPr>
          <a:xfrm>
            <a:off x="17042725" y="9239250"/>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pic>
        <p:nvPicPr>
          <p:cNvPr id="26" name="图片 25"/>
          <p:cNvPicPr>
            <a:picLocks noChangeAspect="1"/>
          </p:cNvPicPr>
          <p:nvPr/>
        </p:nvPicPr>
        <p:blipFill>
          <a:blip r:embed="rId6"/>
          <a:stretch>
            <a:fillRect/>
          </a:stretch>
        </p:blipFill>
        <p:spPr>
          <a:xfrm>
            <a:off x="579660" y="1943100"/>
            <a:ext cx="17057390" cy="4114800"/>
          </a:xfrm>
          <a:prstGeom prst="rect">
            <a:avLst/>
          </a:prstGeom>
        </p:spPr>
      </p:pic>
      <p:grpSp>
        <p:nvGrpSpPr>
          <p:cNvPr id="2" name="组合 1"/>
          <p:cNvGrpSpPr/>
          <p:nvPr/>
        </p:nvGrpSpPr>
        <p:grpSpPr>
          <a:xfrm>
            <a:off x="5638800" y="7021995"/>
            <a:ext cx="6019800" cy="1752600"/>
            <a:chOff x="9372600" y="7494005"/>
            <a:chExt cx="6019800" cy="1823362"/>
          </a:xfrm>
        </p:grpSpPr>
        <p:grpSp>
          <p:nvGrpSpPr>
            <p:cNvPr id="27" name="Group 22"/>
            <p:cNvGrpSpPr/>
            <p:nvPr/>
          </p:nvGrpSpPr>
          <p:grpSpPr>
            <a:xfrm>
              <a:off x="9372600" y="7494005"/>
              <a:ext cx="6019800" cy="1823362"/>
              <a:chOff x="0" y="0"/>
              <a:chExt cx="14619985" cy="2431150"/>
            </a:xfrm>
          </p:grpSpPr>
          <p:pic>
            <p:nvPicPr>
              <p:cNvPr id="28" name="Picture 23"/>
              <p:cNvPicPr>
                <a:picLocks noChangeAspect="1"/>
              </p:cNvPicPr>
              <p:nvPr/>
            </p:nvPicPr>
            <p:blipFill>
              <a:blip r:embed="rId7"/>
              <a:srcRect r="13276"/>
              <a:stretch>
                <a:fillRect/>
              </a:stretch>
            </p:blipFill>
            <p:spPr>
              <a:xfrm>
                <a:off x="0" y="0"/>
                <a:ext cx="3339989" cy="2431150"/>
              </a:xfrm>
              <a:prstGeom prst="rect">
                <a:avLst/>
              </a:prstGeom>
            </p:spPr>
          </p:pic>
          <p:pic>
            <p:nvPicPr>
              <p:cNvPr id="32" name="Picture 24"/>
              <p:cNvPicPr>
                <a:picLocks noChangeAspect="1"/>
              </p:cNvPicPr>
              <p:nvPr/>
            </p:nvPicPr>
            <p:blipFill>
              <a:blip r:embed="rId7"/>
              <a:srcRect l="16820" r="13276"/>
              <a:stretch>
                <a:fillRect/>
              </a:stretch>
            </p:blipFill>
            <p:spPr>
              <a:xfrm>
                <a:off x="3339988" y="0"/>
                <a:ext cx="2692165" cy="2431150"/>
              </a:xfrm>
              <a:prstGeom prst="rect">
                <a:avLst/>
              </a:prstGeom>
            </p:spPr>
          </p:pic>
          <p:pic>
            <p:nvPicPr>
              <p:cNvPr id="33" name="Picture 25"/>
              <p:cNvPicPr>
                <a:picLocks noChangeAspect="1"/>
              </p:cNvPicPr>
              <p:nvPr/>
            </p:nvPicPr>
            <p:blipFill>
              <a:blip r:embed="rId7"/>
              <a:srcRect l="16820" r="13276"/>
              <a:stretch>
                <a:fillRect/>
              </a:stretch>
            </p:blipFill>
            <p:spPr>
              <a:xfrm>
                <a:off x="6032154" y="0"/>
                <a:ext cx="2692165" cy="2431150"/>
              </a:xfrm>
              <a:prstGeom prst="rect">
                <a:avLst/>
              </a:prstGeom>
            </p:spPr>
          </p:pic>
          <p:pic>
            <p:nvPicPr>
              <p:cNvPr id="34" name="Picture 26"/>
              <p:cNvPicPr>
                <a:picLocks noChangeAspect="1"/>
              </p:cNvPicPr>
              <p:nvPr/>
            </p:nvPicPr>
            <p:blipFill>
              <a:blip r:embed="rId7"/>
              <a:srcRect l="16820" r="13276"/>
              <a:stretch>
                <a:fillRect/>
              </a:stretch>
            </p:blipFill>
            <p:spPr>
              <a:xfrm>
                <a:off x="8724318" y="0"/>
                <a:ext cx="2692165" cy="2431150"/>
              </a:xfrm>
              <a:prstGeom prst="rect">
                <a:avLst/>
              </a:prstGeom>
            </p:spPr>
          </p:pic>
          <p:pic>
            <p:nvPicPr>
              <p:cNvPr id="36" name="Picture 27"/>
              <p:cNvPicPr>
                <a:picLocks noChangeAspect="1"/>
              </p:cNvPicPr>
              <p:nvPr/>
            </p:nvPicPr>
            <p:blipFill>
              <a:blip r:embed="rId7"/>
              <a:srcRect l="16820"/>
              <a:stretch>
                <a:fillRect/>
              </a:stretch>
            </p:blipFill>
            <p:spPr>
              <a:xfrm>
                <a:off x="11416483" y="0"/>
                <a:ext cx="3203502" cy="2431150"/>
              </a:xfrm>
              <a:prstGeom prst="rect">
                <a:avLst/>
              </a:prstGeom>
            </p:spPr>
          </p:pic>
        </p:grpSp>
        <p:sp>
          <p:nvSpPr>
            <p:cNvPr id="37" name="文本框 36"/>
            <p:cNvSpPr txBox="1"/>
            <p:nvPr>
              <p:custDataLst>
                <p:tags r:id="rId3"/>
              </p:custDataLst>
            </p:nvPr>
          </p:nvSpPr>
          <p:spPr>
            <a:xfrm>
              <a:off x="9579141" y="8130540"/>
              <a:ext cx="55084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We use Bugzilla to track bugs.</a:t>
              </a:r>
            </a:p>
          </p:txBody>
        </p:sp>
      </p:grpSp>
      <p:pic>
        <p:nvPicPr>
          <p:cNvPr id="6" name="图形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7006" y="5991546"/>
            <a:ext cx="2779016" cy="39855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Defect Summary</a:t>
            </a: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7" name="图片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aphicFrame>
        <p:nvGraphicFramePr>
          <p:cNvPr id="20" name="表格 19"/>
          <p:cNvGraphicFramePr/>
          <p:nvPr>
            <p:custDataLst>
              <p:tags r:id="rId3"/>
            </p:custDataLst>
          </p:nvPr>
        </p:nvGraphicFramePr>
        <p:xfrm>
          <a:off x="432125" y="2171700"/>
          <a:ext cx="17423750" cy="4331878"/>
        </p:xfrm>
        <a:graphic>
          <a:graphicData uri="http://schemas.openxmlformats.org/drawingml/2006/table">
            <a:tbl>
              <a:tblPr firstRow="1" bandRow="1">
                <a:tableStyleId>{5C22544A-7EE6-4342-B048-85BDC9FD1C3A}</a:tableStyleId>
              </a:tblPr>
              <a:tblGrid>
                <a:gridCol w="848083">
                  <a:extLst>
                    <a:ext uri="{9D8B030D-6E8A-4147-A177-3AD203B41FA5}">
                      <a16:colId xmlns:a16="http://schemas.microsoft.com/office/drawing/2014/main" val="20000"/>
                    </a:ext>
                  </a:extLst>
                </a:gridCol>
                <a:gridCol w="2173867">
                  <a:extLst>
                    <a:ext uri="{9D8B030D-6E8A-4147-A177-3AD203B41FA5}">
                      <a16:colId xmlns:a16="http://schemas.microsoft.com/office/drawing/2014/main" val="20001"/>
                    </a:ext>
                  </a:extLst>
                </a:gridCol>
                <a:gridCol w="2091627">
                  <a:extLst>
                    <a:ext uri="{9D8B030D-6E8A-4147-A177-3AD203B41FA5}">
                      <a16:colId xmlns:a16="http://schemas.microsoft.com/office/drawing/2014/main" val="20002"/>
                    </a:ext>
                  </a:extLst>
                </a:gridCol>
                <a:gridCol w="1640840">
                  <a:extLst>
                    <a:ext uri="{9D8B030D-6E8A-4147-A177-3AD203B41FA5}">
                      <a16:colId xmlns:a16="http://schemas.microsoft.com/office/drawing/2014/main" val="20003"/>
                    </a:ext>
                  </a:extLst>
                </a:gridCol>
                <a:gridCol w="4116133">
                  <a:extLst>
                    <a:ext uri="{9D8B030D-6E8A-4147-A177-3AD203B41FA5}">
                      <a16:colId xmlns:a16="http://schemas.microsoft.com/office/drawing/2014/main" val="20004"/>
                    </a:ext>
                  </a:extLst>
                </a:gridCol>
                <a:gridCol w="6553200">
                  <a:extLst>
                    <a:ext uri="{9D8B030D-6E8A-4147-A177-3AD203B41FA5}">
                      <a16:colId xmlns:a16="http://schemas.microsoft.com/office/drawing/2014/main" val="20005"/>
                    </a:ext>
                  </a:extLst>
                </a:gridCol>
              </a:tblGrid>
              <a:tr h="621122">
                <a:tc>
                  <a:txBody>
                    <a:bodyPr/>
                    <a:lstStyle/>
                    <a:p>
                      <a:pPr algn="ctr">
                        <a:buNone/>
                      </a:pPr>
                      <a:r>
                        <a:rPr lang="en-US" altLang="zh-CN" sz="3200" dirty="0">
                          <a:sym typeface="+mn-ea"/>
                        </a:rPr>
                        <a:t>Bug ID</a:t>
                      </a:r>
                      <a:endParaRPr lang="zh-CN" altLang="en-US" sz="3200" dirty="0"/>
                    </a:p>
                  </a:txBody>
                  <a:tcPr anchor="ctr">
                    <a:solidFill>
                      <a:srgbClr val="284EFF"/>
                    </a:solidFill>
                  </a:tcPr>
                </a:tc>
                <a:tc>
                  <a:txBody>
                    <a:bodyPr/>
                    <a:lstStyle/>
                    <a:p>
                      <a:pPr algn="ctr">
                        <a:buClrTx/>
                        <a:buSzTx/>
                        <a:buFontTx/>
                      </a:pPr>
                      <a:r>
                        <a:rPr lang="en-US" altLang="zh-CN" sz="3200" dirty="0">
                          <a:sym typeface="+mn-ea"/>
                        </a:rPr>
                        <a:t>Component</a:t>
                      </a:r>
                    </a:p>
                  </a:txBody>
                  <a:tcPr anchor="ctr">
                    <a:solidFill>
                      <a:srgbClr val="284EFF"/>
                    </a:solidFill>
                  </a:tcPr>
                </a:tc>
                <a:tc>
                  <a:txBody>
                    <a:bodyPr/>
                    <a:lstStyle/>
                    <a:p>
                      <a:pPr algn="ctr"/>
                      <a:r>
                        <a:rPr lang="en-US" altLang="zh-CN" sz="3200" dirty="0">
                          <a:sym typeface="+mn-ea"/>
                        </a:rPr>
                        <a:t>Status</a:t>
                      </a:r>
                      <a:endParaRPr lang="zh-CN" altLang="en-US" sz="3200" dirty="0"/>
                    </a:p>
                  </a:txBody>
                  <a:tcPr anchor="ctr">
                    <a:solidFill>
                      <a:srgbClr val="284EFF"/>
                    </a:solidFill>
                  </a:tcPr>
                </a:tc>
                <a:tc>
                  <a:txBody>
                    <a:bodyPr/>
                    <a:lstStyle/>
                    <a:p>
                      <a:pPr algn="ctr"/>
                      <a:r>
                        <a:rPr lang="en-US" altLang="zh-CN" sz="3200" dirty="0"/>
                        <a:t>Severity</a:t>
                      </a:r>
                      <a:endParaRPr lang="zh-CN" altLang="en-US" sz="3200" dirty="0"/>
                    </a:p>
                  </a:txBody>
                  <a:tcPr anchor="ctr">
                    <a:solidFill>
                      <a:srgbClr val="284EFF"/>
                    </a:solidFill>
                  </a:tcPr>
                </a:tc>
                <a:tc>
                  <a:txBody>
                    <a:bodyPr/>
                    <a:lstStyle/>
                    <a:p>
                      <a:pPr algn="ctr"/>
                      <a:r>
                        <a:rPr lang="en-US" altLang="zh-CN" sz="3200" dirty="0"/>
                        <a:t>Summary</a:t>
                      </a:r>
                      <a:endParaRPr lang="zh-CN" altLang="en-US" sz="3200" dirty="0"/>
                    </a:p>
                  </a:txBody>
                  <a:tcPr anchor="ctr">
                    <a:solidFill>
                      <a:srgbClr val="284EFF"/>
                    </a:solidFill>
                  </a:tcPr>
                </a:tc>
                <a:tc>
                  <a:txBody>
                    <a:bodyPr/>
                    <a:lstStyle/>
                    <a:p>
                      <a:pPr algn="ctr"/>
                      <a:r>
                        <a:rPr lang="en-US" altLang="zh-CN" sz="3200" dirty="0"/>
                        <a:t>Root Cause</a:t>
                      </a:r>
                      <a:endParaRPr lang="zh-CN" altLang="en-US" sz="3200" dirty="0"/>
                    </a:p>
                  </a:txBody>
                  <a:tcPr anchor="ctr">
                    <a:solidFill>
                      <a:srgbClr val="284EFF"/>
                    </a:solidFill>
                  </a:tcPr>
                </a:tc>
                <a:extLst>
                  <a:ext uri="{0D108BD9-81ED-4DB2-BD59-A6C34878D82A}">
                    <a16:rowId xmlns:a16="http://schemas.microsoft.com/office/drawing/2014/main" val="10000"/>
                  </a:ext>
                </a:extLst>
              </a:tr>
              <a:tr h="1632539">
                <a:tc>
                  <a:txBody>
                    <a:bodyPr/>
                    <a:lstStyle/>
                    <a:p>
                      <a:pPr algn="ctr">
                        <a:buNone/>
                      </a:pPr>
                      <a:r>
                        <a:rPr lang="zh-CN" altLang="en-US" sz="2800" b="1">
                          <a:solidFill>
                            <a:schemeClr val="tx1"/>
                          </a:solidFill>
                          <a:sym typeface="+mn-ea"/>
                        </a:rPr>
                        <a:t>1</a:t>
                      </a:r>
                      <a:endParaRPr lang="zh-CN" altLang="en-US" sz="2800" b="1" dirty="0">
                        <a:solidFill>
                          <a:schemeClr val="tx1"/>
                        </a:solidFill>
                      </a:endParaRPr>
                    </a:p>
                  </a:txBody>
                  <a:tcPr anchor="ctr"/>
                </a:tc>
                <a:tc>
                  <a:txBody>
                    <a:bodyPr/>
                    <a:lstStyle/>
                    <a:p>
                      <a:pPr algn="ctr" fontAlgn="ctr"/>
                      <a:r>
                        <a:rPr lang="en-US" sz="2800" b="1" kern="1200" dirty="0">
                          <a:solidFill>
                            <a:schemeClr val="tx1"/>
                          </a:solidFill>
                          <a:latin typeface="+mn-lt"/>
                          <a:ea typeface="+mn-ea"/>
                          <a:cs typeface="+mn-cs"/>
                        </a:rPr>
                        <a:t>Flight Order Management</a:t>
                      </a:r>
                    </a:p>
                  </a:txBody>
                  <a:tcPr marL="9525" marR="9525" marT="9525" marB="0" anchor="ctr"/>
                </a:tc>
                <a:tc>
                  <a:txBody>
                    <a:bodyPr/>
                    <a:lstStyle/>
                    <a:p>
                      <a:pPr algn="ctr">
                        <a:buNone/>
                      </a:pPr>
                      <a:r>
                        <a:rPr lang="en-US" altLang="zh-CN" sz="2800" b="1" kern="1200" dirty="0">
                          <a:solidFill>
                            <a:schemeClr val="tx1"/>
                          </a:solidFill>
                          <a:latin typeface="+mn-lt"/>
                          <a:ea typeface="+mn-ea"/>
                          <a:cs typeface="+mn-cs"/>
                        </a:rPr>
                        <a:t>CONFIRMED</a:t>
                      </a:r>
                    </a:p>
                  </a:txBody>
                  <a:tcPr anchor="ctr"/>
                </a:tc>
                <a:tc>
                  <a:txBody>
                    <a:bodyPr/>
                    <a:lstStyle/>
                    <a:p>
                      <a:pPr algn="ctr">
                        <a:buNone/>
                      </a:pPr>
                      <a:r>
                        <a:rPr lang="en-US" altLang="zh-CN" sz="2800" b="1" kern="1200" dirty="0">
                          <a:solidFill>
                            <a:schemeClr val="tx1"/>
                          </a:solidFill>
                          <a:latin typeface="+mn-lt"/>
                          <a:ea typeface="+mn-ea"/>
                          <a:cs typeface="+mn-cs"/>
                        </a:rPr>
                        <a:t>Critical</a:t>
                      </a:r>
                    </a:p>
                  </a:txBody>
                  <a:tcPr anchor="ctr"/>
                </a:tc>
                <a:tc>
                  <a:txBody>
                    <a:bodyPr/>
                    <a:lstStyle/>
                    <a:p>
                      <a:pPr>
                        <a:buNone/>
                      </a:pPr>
                      <a:r>
                        <a:rPr lang="en-US" altLang="zh-CN" sz="2800" b="1" dirty="0">
                          <a:solidFill>
                            <a:schemeClr val="tx1"/>
                          </a:solidFill>
                        </a:rPr>
                        <a:t>Flight order information is not available in Personal Center.</a:t>
                      </a:r>
                    </a:p>
                  </a:txBody>
                  <a:tcPr anchor="ctr"/>
                </a:tc>
                <a:tc>
                  <a:txBody>
                    <a:bodyPr/>
                    <a:lstStyle/>
                    <a:p>
                      <a:pPr>
                        <a:buNone/>
                      </a:pPr>
                      <a:r>
                        <a:rPr lang="en-US" altLang="zh-CN" sz="2800" b="1" dirty="0">
                          <a:solidFill>
                            <a:schemeClr val="tx1"/>
                          </a:solidFill>
                        </a:rPr>
                        <a:t>Parameter error when sending request from frontend to backend.</a:t>
                      </a:r>
                    </a:p>
                  </a:txBody>
                  <a:tcPr anchor="ctr"/>
                </a:tc>
                <a:extLst>
                  <a:ext uri="{0D108BD9-81ED-4DB2-BD59-A6C34878D82A}">
                    <a16:rowId xmlns:a16="http://schemas.microsoft.com/office/drawing/2014/main" val="10001"/>
                  </a:ext>
                </a:extLst>
              </a:tr>
              <a:tr h="1632539">
                <a:tc>
                  <a:txBody>
                    <a:bodyPr/>
                    <a:lstStyle/>
                    <a:p>
                      <a:pPr algn="ctr">
                        <a:buClrTx/>
                        <a:buSzTx/>
                        <a:buFontTx/>
                        <a:buNone/>
                      </a:pPr>
                      <a:r>
                        <a:rPr lang="en-US" altLang="zh-CN" sz="2800" b="1">
                          <a:solidFill>
                            <a:schemeClr val="tx1"/>
                          </a:solidFill>
                          <a:sym typeface="+mn-ea"/>
                        </a:rPr>
                        <a:t>2</a:t>
                      </a:r>
                      <a:endParaRPr lang="zh-CN" altLang="en-US" sz="2800" b="1" dirty="0">
                        <a:solidFill>
                          <a:schemeClr val="tx1"/>
                        </a:solidFill>
                      </a:endParaRPr>
                    </a:p>
                  </a:txBody>
                  <a:tcPr anchor="ctr"/>
                </a:tc>
                <a:tc>
                  <a:txBody>
                    <a:bodyPr/>
                    <a:lstStyle/>
                    <a:p>
                      <a:pPr algn="ctr">
                        <a:buNone/>
                      </a:pPr>
                      <a:r>
                        <a:rPr lang="en-US" altLang="zh-CN" sz="2800" b="1" dirty="0">
                          <a:solidFill>
                            <a:schemeClr val="tx1"/>
                          </a:solidFill>
                        </a:rPr>
                        <a:t>Hotel Order Management</a:t>
                      </a:r>
                    </a:p>
                  </a:txBody>
                  <a:tcPr anchor="ctr"/>
                </a:tc>
                <a:tc>
                  <a:txBody>
                    <a:bodyPr/>
                    <a:lstStyle/>
                    <a:p>
                      <a:pPr algn="ctr">
                        <a:buClrTx/>
                        <a:buSzTx/>
                        <a:buFontTx/>
                        <a:buNone/>
                      </a:pPr>
                      <a:r>
                        <a:rPr lang="en-US" altLang="zh-CN" sz="2800" b="1" kern="1200" dirty="0">
                          <a:solidFill>
                            <a:schemeClr val="tx1"/>
                          </a:solidFill>
                          <a:latin typeface="+mn-lt"/>
                          <a:ea typeface="+mn-ea"/>
                          <a:cs typeface="+mn-cs"/>
                        </a:rPr>
                        <a:t>CONFIRMED</a:t>
                      </a:r>
                      <a:endParaRPr lang="zh-CN" altLang="en-US" sz="2800" b="1" kern="1200" dirty="0">
                        <a:solidFill>
                          <a:schemeClr val="tx1"/>
                        </a:solidFill>
                        <a:latin typeface="+mn-lt"/>
                        <a:ea typeface="+mn-ea"/>
                        <a:cs typeface="+mn-cs"/>
                      </a:endParaRPr>
                    </a:p>
                  </a:txBody>
                  <a:tcPr anchor="ctr"/>
                </a:tc>
                <a:tc>
                  <a:txBody>
                    <a:bodyPr/>
                    <a:lstStyle/>
                    <a:p>
                      <a:pPr algn="ctr">
                        <a:buClrTx/>
                        <a:buSzTx/>
                        <a:buFontTx/>
                        <a:buNone/>
                      </a:pPr>
                      <a:r>
                        <a:rPr lang="en-US" altLang="zh-CN" sz="2800" b="1" kern="1200" dirty="0">
                          <a:solidFill>
                            <a:schemeClr val="tx1"/>
                          </a:solidFill>
                          <a:latin typeface="+mn-lt"/>
                          <a:ea typeface="+mn-ea"/>
                          <a:cs typeface="+mn-cs"/>
                        </a:rPr>
                        <a:t>Critical</a:t>
                      </a:r>
                      <a:endParaRPr lang="zh-CN" altLang="en-US" sz="2800" b="1" kern="1200" dirty="0">
                        <a:solidFill>
                          <a:schemeClr val="tx1"/>
                        </a:solidFill>
                        <a:latin typeface="+mn-lt"/>
                        <a:ea typeface="+mn-ea"/>
                        <a:cs typeface="+mn-cs"/>
                      </a:endParaRPr>
                    </a:p>
                  </a:txBody>
                  <a:tcPr anchor="ctr"/>
                </a:tc>
                <a:tc>
                  <a:txBody>
                    <a:bodyPr/>
                    <a:lstStyle/>
                    <a:p>
                      <a:pPr algn="l">
                        <a:buClrTx/>
                        <a:buSzTx/>
                        <a:buFontTx/>
                        <a:buNone/>
                      </a:pPr>
                      <a:r>
                        <a:rPr lang="en-US" altLang="zh-CN" sz="2800" b="1" dirty="0">
                          <a:solidFill>
                            <a:schemeClr val="tx1"/>
                          </a:solidFill>
                        </a:rPr>
                        <a:t>Hotel order information is not available in Personal Center.</a:t>
                      </a:r>
                      <a:endParaRPr lang="zh-CN" altLang="en-US" sz="2800" b="1" dirty="0">
                        <a:solidFill>
                          <a:schemeClr val="tx1"/>
                        </a:solidFill>
                      </a:endParaRPr>
                    </a:p>
                  </a:txBody>
                  <a:tcPr anchor="ctr"/>
                </a:tc>
                <a:tc>
                  <a:txBody>
                    <a:bodyPr/>
                    <a:lstStyle/>
                    <a:p>
                      <a:pPr algn="l">
                        <a:buClrTx/>
                        <a:buSzTx/>
                        <a:buFontTx/>
                        <a:buNone/>
                      </a:pPr>
                      <a:r>
                        <a:rPr lang="en-US" altLang="zh-CN" sz="2800" b="1" dirty="0">
                          <a:solidFill>
                            <a:schemeClr val="tx1"/>
                          </a:solidFill>
                        </a:rPr>
                        <a:t>Parameter error when sending request from frontend to backend.</a:t>
                      </a:r>
                      <a:endParaRPr lang="zh-CN" altLang="en-US" sz="2800" b="1" dirty="0">
                        <a:solidFill>
                          <a:schemeClr val="tx1"/>
                        </a:solidFill>
                      </a:endParaRPr>
                    </a:p>
                  </a:txBody>
                  <a:tcPr anchor="ctr"/>
                </a:tc>
                <a:extLst>
                  <a:ext uri="{0D108BD9-81ED-4DB2-BD59-A6C34878D82A}">
                    <a16:rowId xmlns:a16="http://schemas.microsoft.com/office/drawing/2014/main" val="10002"/>
                  </a:ext>
                </a:extLst>
              </a:tr>
            </a:tbl>
          </a:graphicData>
        </a:graphic>
      </p:graphicFrame>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1600" y="7139247"/>
            <a:ext cx="4076700" cy="2388691"/>
          </a:xfrm>
          <a:prstGeom prst="rect">
            <a:avLst/>
          </a:prstGeom>
        </p:spPr>
      </p:pic>
      <p:grpSp>
        <p:nvGrpSpPr>
          <p:cNvPr id="23" name="组合 22"/>
          <p:cNvGrpSpPr/>
          <p:nvPr/>
        </p:nvGrpSpPr>
        <p:grpSpPr>
          <a:xfrm>
            <a:off x="5943600" y="7470048"/>
            <a:ext cx="9448800" cy="1752600"/>
            <a:chOff x="9372600" y="7494005"/>
            <a:chExt cx="6019800" cy="1823362"/>
          </a:xfrm>
        </p:grpSpPr>
        <p:grpSp>
          <p:nvGrpSpPr>
            <p:cNvPr id="24" name="Group 22"/>
            <p:cNvGrpSpPr/>
            <p:nvPr/>
          </p:nvGrpSpPr>
          <p:grpSpPr>
            <a:xfrm>
              <a:off x="9372600" y="7494005"/>
              <a:ext cx="6019800" cy="1823362"/>
              <a:chOff x="0" y="0"/>
              <a:chExt cx="14619985" cy="2431150"/>
            </a:xfrm>
          </p:grpSpPr>
          <p:pic>
            <p:nvPicPr>
              <p:cNvPr id="26" name="Picture 23"/>
              <p:cNvPicPr>
                <a:picLocks noChangeAspect="1"/>
              </p:cNvPicPr>
              <p:nvPr/>
            </p:nvPicPr>
            <p:blipFill>
              <a:blip r:embed="rId9"/>
              <a:srcRect r="13276"/>
              <a:stretch>
                <a:fillRect/>
              </a:stretch>
            </p:blipFill>
            <p:spPr>
              <a:xfrm>
                <a:off x="0" y="0"/>
                <a:ext cx="3339989" cy="2431150"/>
              </a:xfrm>
              <a:prstGeom prst="rect">
                <a:avLst/>
              </a:prstGeom>
            </p:spPr>
          </p:pic>
          <p:pic>
            <p:nvPicPr>
              <p:cNvPr id="27" name="Picture 24"/>
              <p:cNvPicPr>
                <a:picLocks noChangeAspect="1"/>
              </p:cNvPicPr>
              <p:nvPr/>
            </p:nvPicPr>
            <p:blipFill>
              <a:blip r:embed="rId9"/>
              <a:srcRect l="16820" r="13276"/>
              <a:stretch>
                <a:fillRect/>
              </a:stretch>
            </p:blipFill>
            <p:spPr>
              <a:xfrm>
                <a:off x="3339989" y="0"/>
                <a:ext cx="2692165" cy="2431150"/>
              </a:xfrm>
              <a:prstGeom prst="rect">
                <a:avLst/>
              </a:prstGeom>
            </p:spPr>
          </p:pic>
          <p:pic>
            <p:nvPicPr>
              <p:cNvPr id="28" name="Picture 25"/>
              <p:cNvPicPr>
                <a:picLocks noChangeAspect="1"/>
              </p:cNvPicPr>
              <p:nvPr/>
            </p:nvPicPr>
            <p:blipFill>
              <a:blip r:embed="rId9"/>
              <a:srcRect l="16820" r="13276"/>
              <a:stretch>
                <a:fillRect/>
              </a:stretch>
            </p:blipFill>
            <p:spPr>
              <a:xfrm>
                <a:off x="6032154" y="0"/>
                <a:ext cx="2692165" cy="2431150"/>
              </a:xfrm>
              <a:prstGeom prst="rect">
                <a:avLst/>
              </a:prstGeom>
            </p:spPr>
          </p:pic>
          <p:pic>
            <p:nvPicPr>
              <p:cNvPr id="29" name="Picture 26"/>
              <p:cNvPicPr>
                <a:picLocks noChangeAspect="1"/>
              </p:cNvPicPr>
              <p:nvPr/>
            </p:nvPicPr>
            <p:blipFill>
              <a:blip r:embed="rId9"/>
              <a:srcRect l="16820" r="13276"/>
              <a:stretch>
                <a:fillRect/>
              </a:stretch>
            </p:blipFill>
            <p:spPr>
              <a:xfrm>
                <a:off x="8724318" y="0"/>
                <a:ext cx="2692165" cy="2431150"/>
              </a:xfrm>
              <a:prstGeom prst="rect">
                <a:avLst/>
              </a:prstGeom>
            </p:spPr>
          </p:pic>
          <p:pic>
            <p:nvPicPr>
              <p:cNvPr id="30" name="Picture 27"/>
              <p:cNvPicPr>
                <a:picLocks noChangeAspect="1"/>
              </p:cNvPicPr>
              <p:nvPr/>
            </p:nvPicPr>
            <p:blipFill>
              <a:blip r:embed="rId9"/>
              <a:srcRect l="16820"/>
              <a:stretch>
                <a:fillRect/>
              </a:stretch>
            </p:blipFill>
            <p:spPr>
              <a:xfrm>
                <a:off x="11416483" y="0"/>
                <a:ext cx="3203502" cy="2431150"/>
              </a:xfrm>
              <a:prstGeom prst="rect">
                <a:avLst/>
              </a:prstGeom>
            </p:spPr>
          </p:pic>
        </p:grpSp>
        <p:sp>
          <p:nvSpPr>
            <p:cNvPr id="25" name="文本框 24"/>
            <p:cNvSpPr txBox="1"/>
            <p:nvPr>
              <p:custDataLst>
                <p:tags r:id="rId4"/>
              </p:custDataLst>
            </p:nvPr>
          </p:nvSpPr>
          <p:spPr>
            <a:xfrm>
              <a:off x="9579141" y="8130540"/>
              <a:ext cx="5508459" cy="5443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Both bugs are due to front-end code errors.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Defect Summary</a:t>
            </a: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pSp>
        <p:nvGrpSpPr>
          <p:cNvPr id="15" name="组合 14"/>
          <p:cNvGrpSpPr/>
          <p:nvPr/>
        </p:nvGrpSpPr>
        <p:grpSpPr>
          <a:xfrm>
            <a:off x="2743200" y="7581898"/>
            <a:ext cx="12992555" cy="2095765"/>
            <a:chOff x="9372600" y="7494005"/>
            <a:chExt cx="6019800" cy="1823362"/>
          </a:xfrm>
        </p:grpSpPr>
        <p:grpSp>
          <p:nvGrpSpPr>
            <p:cNvPr id="16" name="Group 22"/>
            <p:cNvGrpSpPr/>
            <p:nvPr/>
          </p:nvGrpSpPr>
          <p:grpSpPr>
            <a:xfrm>
              <a:off x="9372600" y="7494005"/>
              <a:ext cx="6019800" cy="1823362"/>
              <a:chOff x="0" y="0"/>
              <a:chExt cx="14619985" cy="2431150"/>
            </a:xfrm>
          </p:grpSpPr>
          <p:pic>
            <p:nvPicPr>
              <p:cNvPr id="18" name="Picture 23"/>
              <p:cNvPicPr>
                <a:picLocks noChangeAspect="1"/>
              </p:cNvPicPr>
              <p:nvPr/>
            </p:nvPicPr>
            <p:blipFill>
              <a:blip r:embed="rId6"/>
              <a:srcRect r="13276"/>
              <a:stretch>
                <a:fillRect/>
              </a:stretch>
            </p:blipFill>
            <p:spPr>
              <a:xfrm>
                <a:off x="0" y="0"/>
                <a:ext cx="3339989" cy="2431150"/>
              </a:xfrm>
              <a:prstGeom prst="rect">
                <a:avLst/>
              </a:prstGeom>
            </p:spPr>
          </p:pic>
          <p:pic>
            <p:nvPicPr>
              <p:cNvPr id="19" name="Picture 24"/>
              <p:cNvPicPr>
                <a:picLocks noChangeAspect="1"/>
              </p:cNvPicPr>
              <p:nvPr/>
            </p:nvPicPr>
            <p:blipFill>
              <a:blip r:embed="rId6"/>
              <a:srcRect l="16820" r="13276"/>
              <a:stretch>
                <a:fillRect/>
              </a:stretch>
            </p:blipFill>
            <p:spPr>
              <a:xfrm>
                <a:off x="3339989" y="0"/>
                <a:ext cx="2692165" cy="2431150"/>
              </a:xfrm>
              <a:prstGeom prst="rect">
                <a:avLst/>
              </a:prstGeom>
            </p:spPr>
          </p:pic>
          <p:pic>
            <p:nvPicPr>
              <p:cNvPr id="21" name="Picture 25"/>
              <p:cNvPicPr>
                <a:picLocks noChangeAspect="1"/>
              </p:cNvPicPr>
              <p:nvPr/>
            </p:nvPicPr>
            <p:blipFill>
              <a:blip r:embed="rId6"/>
              <a:srcRect l="16820" r="13276"/>
              <a:stretch>
                <a:fillRect/>
              </a:stretch>
            </p:blipFill>
            <p:spPr>
              <a:xfrm>
                <a:off x="6032154" y="0"/>
                <a:ext cx="2692164" cy="2431150"/>
              </a:xfrm>
              <a:prstGeom prst="rect">
                <a:avLst/>
              </a:prstGeom>
            </p:spPr>
          </p:pic>
          <p:pic>
            <p:nvPicPr>
              <p:cNvPr id="31" name="Picture 26"/>
              <p:cNvPicPr>
                <a:picLocks noChangeAspect="1"/>
              </p:cNvPicPr>
              <p:nvPr/>
            </p:nvPicPr>
            <p:blipFill>
              <a:blip r:embed="rId6"/>
              <a:srcRect l="16820" r="13276"/>
              <a:stretch>
                <a:fillRect/>
              </a:stretch>
            </p:blipFill>
            <p:spPr>
              <a:xfrm>
                <a:off x="8724318" y="0"/>
                <a:ext cx="2692165" cy="2431150"/>
              </a:xfrm>
              <a:prstGeom prst="rect">
                <a:avLst/>
              </a:prstGeom>
            </p:spPr>
          </p:pic>
          <p:pic>
            <p:nvPicPr>
              <p:cNvPr id="32" name="Picture 27"/>
              <p:cNvPicPr>
                <a:picLocks noChangeAspect="1"/>
              </p:cNvPicPr>
              <p:nvPr/>
            </p:nvPicPr>
            <p:blipFill>
              <a:blip r:embed="rId6"/>
              <a:srcRect l="16820"/>
              <a:stretch>
                <a:fillRect/>
              </a:stretch>
            </p:blipFill>
            <p:spPr>
              <a:xfrm>
                <a:off x="11416483" y="0"/>
                <a:ext cx="3203502" cy="2431150"/>
              </a:xfrm>
              <a:prstGeom prst="rect">
                <a:avLst/>
              </a:prstGeom>
            </p:spPr>
          </p:pic>
        </p:grpSp>
        <p:sp>
          <p:nvSpPr>
            <p:cNvPr id="17" name="文本框 16"/>
            <p:cNvSpPr txBox="1"/>
            <p:nvPr>
              <p:custDataLst>
                <p:tags r:id="rId3"/>
              </p:custDataLst>
            </p:nvPr>
          </p:nvSpPr>
          <p:spPr>
            <a:xfrm>
              <a:off x="9534836" y="7876452"/>
              <a:ext cx="5751527" cy="12049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Hotel and flight order information is not available in Personal Center, only a blank screen is displayed.</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 (The user has already generated an order)</a:t>
              </a:r>
            </a:p>
          </p:txBody>
        </p:sp>
      </p:grpSp>
      <p:pic>
        <p:nvPicPr>
          <p:cNvPr id="11" name="图片 10"/>
          <p:cNvPicPr>
            <a:picLocks noChangeAspect="1"/>
          </p:cNvPicPr>
          <p:nvPr/>
        </p:nvPicPr>
        <p:blipFill>
          <a:blip r:embed="rId7"/>
          <a:stretch>
            <a:fillRect/>
          </a:stretch>
        </p:blipFill>
        <p:spPr>
          <a:xfrm>
            <a:off x="2203209" y="2012766"/>
            <a:ext cx="13881581" cy="52383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S-Curve</a:t>
            </a: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7" name="图片 6"/>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aphicFrame>
        <p:nvGraphicFramePr>
          <p:cNvPr id="5" name="图表 4"/>
          <p:cNvGraphicFramePr/>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181523"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6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6"/>
          <p:cNvSpPr txBox="1"/>
          <p:nvPr/>
        </p:nvSpPr>
        <p:spPr>
          <a:xfrm>
            <a:off x="6895602" y="4383743"/>
            <a:ext cx="9390864" cy="1480983"/>
          </a:xfrm>
          <a:prstGeom prst="rect">
            <a:avLst/>
          </a:prstGeom>
        </p:spPr>
        <p:txBody>
          <a:bodyPr lIns="0" tIns="0" rIns="0" bIns="0" rtlCol="0" anchor="t">
            <a:spAutoFit/>
          </a:bodyPr>
          <a:lstStyle/>
          <a:p>
            <a:pPr marL="0" marR="0" lvl="0" indent="0" algn="l" defTabSz="914400" rtl="0" eaLnBrk="1" fontAlgn="auto" latinLnBrk="0" hangingPunct="1">
              <a:lnSpc>
                <a:spcPts val="12320"/>
              </a:lnSpc>
              <a:spcBef>
                <a:spcPts val="0"/>
              </a:spcBef>
              <a:spcAft>
                <a:spcPts val="0"/>
              </a:spcAft>
              <a:buClrTx/>
              <a:buSzTx/>
              <a:buFontTx/>
              <a:buNone/>
              <a:defRPr/>
            </a:pPr>
            <a:r>
              <a:rPr kumimoji="0" lang="en-US" sz="8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Risks and Issues</a:t>
            </a:r>
          </a:p>
        </p:txBody>
      </p:sp>
      <p:sp>
        <p:nvSpPr>
          <p:cNvPr id="7" name="TextBox 7"/>
          <p:cNvSpPr txBox="1"/>
          <p:nvPr/>
        </p:nvSpPr>
        <p:spPr>
          <a:xfrm>
            <a:off x="1140820" y="4847459"/>
            <a:ext cx="3863429" cy="4129207"/>
          </a:xfrm>
          <a:prstGeom prst="rect">
            <a:avLst/>
          </a:prstGeom>
        </p:spPr>
        <p:txBody>
          <a:bodyPr lIns="0" tIns="0" rIns="0" bIns="0" rtlCol="0" anchor="t">
            <a:spAutoFit/>
          </a:bodyPr>
          <a:lstStyle/>
          <a:p>
            <a:pPr marL="0" marR="0" lvl="0" indent="0" algn="l" defTabSz="914400" rtl="0" eaLnBrk="1" fontAlgn="auto" latinLnBrk="0" hangingPunct="1">
              <a:lnSpc>
                <a:spcPts val="35000"/>
              </a:lnSpc>
              <a:spcBef>
                <a:spcPts val="0"/>
              </a:spcBef>
              <a:spcAft>
                <a:spcPts val="0"/>
              </a:spcAft>
              <a:buClrTx/>
              <a:buSzTx/>
              <a:buFontTx/>
              <a:buNone/>
              <a:defRPr/>
            </a:pPr>
            <a:r>
              <a:rPr kumimoji="0" lang="en-US" sz="25000" b="0" i="0" u="none" strike="noStrike" kern="1200" cap="none" spc="0" normalizeH="0" baseline="0" noProof="0" dirty="0">
                <a:ln>
                  <a:noFill/>
                </a:ln>
                <a:solidFill>
                  <a:srgbClr val="284EFF"/>
                </a:solidFill>
                <a:effectLst/>
                <a:uLnTx/>
                <a:uFillTx/>
                <a:latin typeface="思源黑体" panose="020B0800000000000000" pitchFamily="34" charset="-122"/>
                <a:ea typeface="+mn-ea"/>
                <a:cs typeface="+mn-cs"/>
              </a:rPr>
              <a:t>08</a:t>
            </a:r>
          </a:p>
        </p:txBody>
      </p:sp>
      <p:sp>
        <p:nvSpPr>
          <p:cNvPr id="8" name="TextBox 8"/>
          <p:cNvSpPr txBox="1"/>
          <p:nvPr/>
        </p:nvSpPr>
        <p:spPr>
          <a:xfrm>
            <a:off x="6951980" y="7353300"/>
            <a:ext cx="8471535" cy="765209"/>
          </a:xfrm>
          <a:prstGeom prst="rect">
            <a:avLst/>
          </a:prstGeom>
        </p:spPr>
        <p:txBody>
          <a:bodyPr wrap="square" lIns="0" tIns="0" rIns="0" bIns="0" rtlCol="0" anchor="t">
            <a:spAutoFit/>
          </a:bodyPr>
          <a:lstStyle/>
          <a:p>
            <a:pPr marL="0" marR="0" lvl="0" indent="0" algn="just" defTabSz="914400" rtl="0" eaLnBrk="1" fontAlgn="auto" latinLnBrk="0" hangingPunct="1">
              <a:lnSpc>
                <a:spcPts val="3200"/>
              </a:lnSpc>
              <a:spcBef>
                <a:spcPts val="0"/>
              </a:spcBef>
              <a:spcAft>
                <a:spcPts val="0"/>
              </a:spcAft>
              <a:buClrTx/>
              <a:buSzTx/>
              <a:buFontTx/>
              <a:buNone/>
              <a:defRPr/>
            </a:pPr>
            <a:r>
              <a:rPr lang="en-US" b="1" spc="127" dirty="0">
                <a:solidFill>
                  <a:srgbClr val="000000"/>
                </a:solidFill>
                <a:latin typeface="Times New Roman" panose="02020603050405020304" pitchFamily="18" charset="0"/>
                <a:cs typeface="Times New Roman" panose="02020603050405020304" pitchFamily="18" charset="0"/>
              </a:rPr>
              <a:t>The purpose of Risks and Issues is to identify potential pitfalls and problems that may arise in the testing process.</a:t>
            </a:r>
            <a:endParaRPr lang="zh-CN" altLang="en-US" b="1" spc="127" dirty="0">
              <a:solidFill>
                <a:srgbClr val="000000"/>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72390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Requirement Analysis</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pSp>
        <p:nvGrpSpPr>
          <p:cNvPr id="15" name="组合 14"/>
          <p:cNvGrpSpPr/>
          <p:nvPr/>
        </p:nvGrpSpPr>
        <p:grpSpPr>
          <a:xfrm>
            <a:off x="914400" y="2857500"/>
            <a:ext cx="15685968" cy="4191003"/>
            <a:chOff x="8713230" y="7494002"/>
            <a:chExt cx="7267731" cy="3646267"/>
          </a:xfrm>
        </p:grpSpPr>
        <p:grpSp>
          <p:nvGrpSpPr>
            <p:cNvPr id="16" name="Group 22"/>
            <p:cNvGrpSpPr/>
            <p:nvPr/>
          </p:nvGrpSpPr>
          <p:grpSpPr>
            <a:xfrm>
              <a:off x="8713230" y="7494002"/>
              <a:ext cx="7267731" cy="3646267"/>
              <a:chOff x="-1601379" y="-3"/>
              <a:chExt cx="17650772" cy="4861690"/>
            </a:xfrm>
          </p:grpSpPr>
          <p:pic>
            <p:nvPicPr>
              <p:cNvPr id="18" name="Picture 23"/>
              <p:cNvPicPr>
                <a:picLocks noChangeAspect="1"/>
              </p:cNvPicPr>
              <p:nvPr/>
            </p:nvPicPr>
            <p:blipFill>
              <a:blip r:embed="rId6"/>
              <a:srcRect r="13276"/>
              <a:stretch>
                <a:fillRect/>
              </a:stretch>
            </p:blipFill>
            <p:spPr>
              <a:xfrm>
                <a:off x="-1601379" y="-2"/>
                <a:ext cx="6679137" cy="4861687"/>
              </a:xfrm>
              <a:prstGeom prst="rect">
                <a:avLst/>
              </a:prstGeom>
            </p:spPr>
          </p:pic>
          <p:pic>
            <p:nvPicPr>
              <p:cNvPr id="19" name="Picture 24"/>
              <p:cNvPicPr>
                <a:picLocks noChangeAspect="1"/>
              </p:cNvPicPr>
              <p:nvPr/>
            </p:nvPicPr>
            <p:blipFill>
              <a:blip r:embed="rId6"/>
              <a:srcRect l="16820" r="13276"/>
              <a:stretch>
                <a:fillRect/>
              </a:stretch>
            </p:blipFill>
            <p:spPr>
              <a:xfrm>
                <a:off x="3339989" y="-1"/>
                <a:ext cx="5383649" cy="4861686"/>
              </a:xfrm>
              <a:prstGeom prst="rect">
                <a:avLst/>
              </a:prstGeom>
            </p:spPr>
          </p:pic>
          <p:pic>
            <p:nvPicPr>
              <p:cNvPr id="21" name="Picture 25"/>
              <p:cNvPicPr>
                <a:picLocks noChangeAspect="1"/>
              </p:cNvPicPr>
              <p:nvPr/>
            </p:nvPicPr>
            <p:blipFill>
              <a:blip r:embed="rId6"/>
              <a:srcRect l="16820" r="13276"/>
              <a:stretch>
                <a:fillRect/>
              </a:stretch>
            </p:blipFill>
            <p:spPr>
              <a:xfrm>
                <a:off x="6032154" y="0"/>
                <a:ext cx="5383650" cy="4861687"/>
              </a:xfrm>
              <a:prstGeom prst="rect">
                <a:avLst/>
              </a:prstGeom>
            </p:spPr>
          </p:pic>
          <p:pic>
            <p:nvPicPr>
              <p:cNvPr id="31" name="Picture 26"/>
              <p:cNvPicPr>
                <a:picLocks noChangeAspect="1"/>
              </p:cNvPicPr>
              <p:nvPr/>
            </p:nvPicPr>
            <p:blipFill>
              <a:blip r:embed="rId6"/>
              <a:srcRect l="16820" r="13276"/>
              <a:stretch>
                <a:fillRect/>
              </a:stretch>
            </p:blipFill>
            <p:spPr>
              <a:xfrm>
                <a:off x="8724318" y="-1"/>
                <a:ext cx="5383649" cy="4861687"/>
              </a:xfrm>
              <a:prstGeom prst="rect">
                <a:avLst/>
              </a:prstGeom>
            </p:spPr>
          </p:pic>
          <p:pic>
            <p:nvPicPr>
              <p:cNvPr id="32" name="Picture 27"/>
              <p:cNvPicPr>
                <a:picLocks noChangeAspect="1"/>
              </p:cNvPicPr>
              <p:nvPr/>
            </p:nvPicPr>
            <p:blipFill>
              <a:blip r:embed="rId6"/>
              <a:srcRect l="16820"/>
              <a:stretch>
                <a:fillRect/>
              </a:stretch>
            </p:blipFill>
            <p:spPr>
              <a:xfrm>
                <a:off x="9643195" y="-3"/>
                <a:ext cx="6406198" cy="4861688"/>
              </a:xfrm>
              <a:prstGeom prst="rect">
                <a:avLst/>
              </a:prstGeom>
            </p:spPr>
          </p:pic>
        </p:grpSp>
        <p:sp>
          <p:nvSpPr>
            <p:cNvPr id="17" name="文本框 16"/>
            <p:cNvSpPr txBox="1"/>
            <p:nvPr>
              <p:custDataLst>
                <p:tags r:id="rId3"/>
              </p:custDataLst>
            </p:nvPr>
          </p:nvSpPr>
          <p:spPr>
            <a:xfrm>
              <a:off x="9112771" y="7740482"/>
              <a:ext cx="6520339" cy="3079384"/>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defRPr/>
              </a:pPr>
              <a:r>
                <a:rPr lang="en-US" sz="3200" dirty="0">
                  <a:solidFill>
                    <a:prstClr val="black"/>
                  </a:solidFill>
                  <a:latin typeface="Times New Roman" panose="02020603050405020304" pitchFamily="18" charset="0"/>
                </a:rPr>
                <a:t>The software requirements themselves being unclear or the development team having an inaccurate understanding of the required features for the </a:t>
              </a:r>
              <a:r>
                <a:rPr lang="en-US" altLang="zh-CN" sz="3200" dirty="0">
                  <a:solidFill>
                    <a:prstClr val="black"/>
                  </a:solidFill>
                  <a:latin typeface="Times New Roman" panose="02020603050405020304" pitchFamily="18" charset="0"/>
                </a:rPr>
                <a:t>system </a:t>
              </a:r>
              <a:r>
                <a:rPr lang="en-US" sz="3200" dirty="0">
                  <a:solidFill>
                    <a:prstClr val="black"/>
                  </a:solidFill>
                  <a:latin typeface="Times New Roman" panose="02020603050405020304" pitchFamily="18" charset="0"/>
                </a:rPr>
                <a:t>can lead to deviations in the final product functionality, as it may </a:t>
              </a:r>
              <a:r>
                <a:rPr lang="en-US" sz="3200" b="1" dirty="0">
                  <a:solidFill>
                    <a:prstClr val="black"/>
                  </a:solidFill>
                  <a:latin typeface="Times New Roman" panose="02020603050405020304" pitchFamily="18" charset="0"/>
                </a:rPr>
                <a:t>not align with what users truly want</a:t>
              </a:r>
              <a:r>
                <a:rPr lang="en-US" sz="3200" dirty="0">
                  <a:solidFill>
                    <a:prstClr val="black"/>
                  </a:solidFill>
                  <a:latin typeface="Times New Roman" panose="02020603050405020304" pitchFamily="18" charset="0"/>
                </a:rPr>
                <a:t>.</a:t>
              </a:r>
            </a:p>
            <a:p>
              <a:pPr marR="0" lvl="0" indent="0" algn="just" fontAlgn="auto">
                <a:lnSpc>
                  <a:spcPct val="100000"/>
                </a:lnSpc>
                <a:spcBef>
                  <a:spcPts val="0"/>
                </a:spcBef>
                <a:spcAft>
                  <a:spcPts val="0"/>
                </a:spcAft>
                <a:buClrTx/>
                <a:buSzTx/>
                <a:buFontTx/>
                <a:buNone/>
                <a:defRPr/>
              </a:pPr>
              <a:endParaRPr lang="en-US" sz="3200" dirty="0">
                <a:solidFill>
                  <a:prstClr val="black"/>
                </a:solidFill>
                <a:latin typeface="Times New Roman" panose="02020603050405020304" pitchFamily="18" charset="0"/>
              </a:endParaRPr>
            </a:p>
            <a:p>
              <a:pPr marR="0" lvl="0" indent="0" algn="just" fontAlgn="auto">
                <a:lnSpc>
                  <a:spcPct val="100000"/>
                </a:lnSpc>
                <a:spcBef>
                  <a:spcPts val="0"/>
                </a:spcBef>
                <a:spcAft>
                  <a:spcPts val="0"/>
                </a:spcAft>
                <a:buClrTx/>
                <a:buSzTx/>
                <a:buFontTx/>
                <a:buNone/>
                <a:defRPr/>
              </a:pPr>
              <a:r>
                <a:rPr lang="en-US" sz="3200" dirty="0">
                  <a:solidFill>
                    <a:prstClr val="black"/>
                  </a:solidFill>
                  <a:latin typeface="Times New Roman" panose="02020603050405020304" pitchFamily="18" charset="0"/>
                </a:rPr>
                <a:t>If there are </a:t>
              </a:r>
              <a:r>
                <a:rPr lang="en-US" sz="3200" b="1" dirty="0">
                  <a:solidFill>
                    <a:prstClr val="black"/>
                  </a:solidFill>
                  <a:latin typeface="Times New Roman" panose="02020603050405020304" pitchFamily="18" charset="0"/>
                </a:rPr>
                <a:t>changes in requirements and the test cases are not promptly updated</a:t>
              </a:r>
              <a:r>
                <a:rPr lang="en-US" sz="3200" dirty="0">
                  <a:solidFill>
                    <a:prstClr val="black"/>
                  </a:solidFill>
                  <a:latin typeface="Times New Roman" panose="02020603050405020304" pitchFamily="18" charset="0"/>
                </a:rPr>
                <a:t>, it can result in testing risks.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0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Testcase Coverage</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pSp>
        <p:nvGrpSpPr>
          <p:cNvPr id="15" name="组合 14"/>
          <p:cNvGrpSpPr/>
          <p:nvPr/>
        </p:nvGrpSpPr>
        <p:grpSpPr>
          <a:xfrm>
            <a:off x="1066800" y="3238500"/>
            <a:ext cx="15685968" cy="4191003"/>
            <a:chOff x="8713230" y="7494002"/>
            <a:chExt cx="7267731" cy="3646267"/>
          </a:xfrm>
        </p:grpSpPr>
        <p:grpSp>
          <p:nvGrpSpPr>
            <p:cNvPr id="16" name="Group 22"/>
            <p:cNvGrpSpPr/>
            <p:nvPr/>
          </p:nvGrpSpPr>
          <p:grpSpPr>
            <a:xfrm>
              <a:off x="8713230" y="7494002"/>
              <a:ext cx="7267731" cy="3646267"/>
              <a:chOff x="-1601379" y="-3"/>
              <a:chExt cx="17650772" cy="4861690"/>
            </a:xfrm>
          </p:grpSpPr>
          <p:pic>
            <p:nvPicPr>
              <p:cNvPr id="18" name="Picture 23"/>
              <p:cNvPicPr>
                <a:picLocks noChangeAspect="1"/>
              </p:cNvPicPr>
              <p:nvPr/>
            </p:nvPicPr>
            <p:blipFill>
              <a:blip r:embed="rId6"/>
              <a:srcRect r="13276"/>
              <a:stretch>
                <a:fillRect/>
              </a:stretch>
            </p:blipFill>
            <p:spPr>
              <a:xfrm>
                <a:off x="-1601379" y="-2"/>
                <a:ext cx="6679137" cy="4861687"/>
              </a:xfrm>
              <a:prstGeom prst="rect">
                <a:avLst/>
              </a:prstGeom>
            </p:spPr>
          </p:pic>
          <p:pic>
            <p:nvPicPr>
              <p:cNvPr id="19" name="Picture 24"/>
              <p:cNvPicPr>
                <a:picLocks noChangeAspect="1"/>
              </p:cNvPicPr>
              <p:nvPr/>
            </p:nvPicPr>
            <p:blipFill>
              <a:blip r:embed="rId6"/>
              <a:srcRect l="16820" r="13276"/>
              <a:stretch>
                <a:fillRect/>
              </a:stretch>
            </p:blipFill>
            <p:spPr>
              <a:xfrm>
                <a:off x="3339989" y="-1"/>
                <a:ext cx="5383649" cy="4861686"/>
              </a:xfrm>
              <a:prstGeom prst="rect">
                <a:avLst/>
              </a:prstGeom>
            </p:spPr>
          </p:pic>
          <p:pic>
            <p:nvPicPr>
              <p:cNvPr id="21" name="Picture 25"/>
              <p:cNvPicPr>
                <a:picLocks noChangeAspect="1"/>
              </p:cNvPicPr>
              <p:nvPr/>
            </p:nvPicPr>
            <p:blipFill>
              <a:blip r:embed="rId6"/>
              <a:srcRect l="16820" r="13276"/>
              <a:stretch>
                <a:fillRect/>
              </a:stretch>
            </p:blipFill>
            <p:spPr>
              <a:xfrm>
                <a:off x="6032154" y="0"/>
                <a:ext cx="5383650" cy="4861687"/>
              </a:xfrm>
              <a:prstGeom prst="rect">
                <a:avLst/>
              </a:prstGeom>
            </p:spPr>
          </p:pic>
          <p:pic>
            <p:nvPicPr>
              <p:cNvPr id="31" name="Picture 26"/>
              <p:cNvPicPr>
                <a:picLocks noChangeAspect="1"/>
              </p:cNvPicPr>
              <p:nvPr/>
            </p:nvPicPr>
            <p:blipFill>
              <a:blip r:embed="rId6"/>
              <a:srcRect l="16820" r="13276"/>
              <a:stretch>
                <a:fillRect/>
              </a:stretch>
            </p:blipFill>
            <p:spPr>
              <a:xfrm>
                <a:off x="8724318" y="-1"/>
                <a:ext cx="5383649" cy="4861687"/>
              </a:xfrm>
              <a:prstGeom prst="rect">
                <a:avLst/>
              </a:prstGeom>
            </p:spPr>
          </p:pic>
          <p:pic>
            <p:nvPicPr>
              <p:cNvPr id="32" name="Picture 27"/>
              <p:cNvPicPr>
                <a:picLocks noChangeAspect="1"/>
              </p:cNvPicPr>
              <p:nvPr/>
            </p:nvPicPr>
            <p:blipFill>
              <a:blip r:embed="rId6"/>
              <a:srcRect l="16820"/>
              <a:stretch>
                <a:fillRect/>
              </a:stretch>
            </p:blipFill>
            <p:spPr>
              <a:xfrm>
                <a:off x="9643195" y="-3"/>
                <a:ext cx="6406198" cy="4861688"/>
              </a:xfrm>
              <a:prstGeom prst="rect">
                <a:avLst/>
              </a:prstGeom>
            </p:spPr>
          </p:pic>
        </p:grpSp>
        <p:sp>
          <p:nvSpPr>
            <p:cNvPr id="17" name="文本框 16"/>
            <p:cNvSpPr txBox="1"/>
            <p:nvPr>
              <p:custDataLst>
                <p:tags r:id="rId3"/>
              </p:custDataLst>
            </p:nvPr>
          </p:nvSpPr>
          <p:spPr>
            <a:xfrm>
              <a:off x="9136642" y="7781808"/>
              <a:ext cx="6414422" cy="3079384"/>
            </a:xfrm>
            <a:prstGeom prst="rect">
              <a:avLst/>
            </a:prstGeom>
            <a:noFill/>
          </p:spPr>
          <p:txBody>
            <a:bodyPr wrap="square" rtlCol="0">
              <a:spAutoFit/>
            </a:bodyPr>
            <a:lstStyle/>
            <a:p>
              <a:pPr>
                <a:defRPr/>
              </a:pPr>
              <a:r>
                <a:rPr lang="en-SG" sz="3200" b="1" dirty="0">
                  <a:solidFill>
                    <a:prstClr val="black"/>
                  </a:solidFill>
                  <a:latin typeface="Times New Roman" panose="02020603050405020304" pitchFamily="18" charset="0"/>
                </a:rPr>
                <a:t>Testing lacks sufficient breadth</a:t>
              </a:r>
              <a:r>
                <a:rPr lang="en-SG" sz="3200" dirty="0">
                  <a:solidFill>
                    <a:prstClr val="black"/>
                  </a:solidFill>
                  <a:latin typeface="Times New Roman" panose="02020603050405020304" pitchFamily="18" charset="0"/>
                </a:rPr>
                <a:t>: It is challenging to cover 100% of user operations, especially in extreme cases that might be overlooked.</a:t>
              </a:r>
            </a:p>
            <a:p>
              <a:pPr>
                <a:defRPr/>
              </a:pPr>
              <a:endParaRPr lang="en-SG" sz="3200" dirty="0">
                <a:solidFill>
                  <a:prstClr val="black"/>
                </a:solidFill>
                <a:latin typeface="Times New Roman" panose="02020603050405020304" pitchFamily="18" charset="0"/>
              </a:endParaRPr>
            </a:p>
            <a:p>
              <a:pPr>
                <a:defRPr/>
              </a:pPr>
              <a:r>
                <a:rPr lang="en-SG" sz="3200" b="1" dirty="0">
                  <a:solidFill>
                    <a:prstClr val="black"/>
                  </a:solidFill>
                  <a:latin typeface="Times New Roman" panose="02020603050405020304" pitchFamily="18" charset="0"/>
                </a:rPr>
                <a:t>Testing lacks sufficient depth</a:t>
              </a:r>
              <a:r>
                <a:rPr lang="en-SG" sz="3200" dirty="0">
                  <a:solidFill>
                    <a:prstClr val="black"/>
                  </a:solidFill>
                  <a:latin typeface="Times New Roman" panose="02020603050405020304" pitchFamily="18" charset="0"/>
                </a:rPr>
                <a:t>: For instance, software defects or bugs may only arise in specific situations, such as under concurrent multi-user conditions. However, testing personnel may neglect these scenarios, with only a few testers exploring these functionalities during testing.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57400" y="114300"/>
            <a:ext cx="7848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Testing Environment</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6"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pSp>
        <p:nvGrpSpPr>
          <p:cNvPr id="15" name="组合 14"/>
          <p:cNvGrpSpPr/>
          <p:nvPr/>
        </p:nvGrpSpPr>
        <p:grpSpPr>
          <a:xfrm>
            <a:off x="1219200" y="3093051"/>
            <a:ext cx="15685968" cy="4191002"/>
            <a:chOff x="8713230" y="7494002"/>
            <a:chExt cx="7267731" cy="3646267"/>
          </a:xfrm>
        </p:grpSpPr>
        <p:grpSp>
          <p:nvGrpSpPr>
            <p:cNvPr id="16" name="Group 22"/>
            <p:cNvGrpSpPr/>
            <p:nvPr/>
          </p:nvGrpSpPr>
          <p:grpSpPr>
            <a:xfrm>
              <a:off x="8713230" y="7494002"/>
              <a:ext cx="7267731" cy="3646267"/>
              <a:chOff x="-1601379" y="-3"/>
              <a:chExt cx="17650772" cy="4861690"/>
            </a:xfrm>
          </p:grpSpPr>
          <p:pic>
            <p:nvPicPr>
              <p:cNvPr id="18" name="Picture 23"/>
              <p:cNvPicPr>
                <a:picLocks noChangeAspect="1"/>
              </p:cNvPicPr>
              <p:nvPr/>
            </p:nvPicPr>
            <p:blipFill>
              <a:blip r:embed="rId6"/>
              <a:srcRect r="13276"/>
              <a:stretch>
                <a:fillRect/>
              </a:stretch>
            </p:blipFill>
            <p:spPr>
              <a:xfrm>
                <a:off x="-1601379" y="-2"/>
                <a:ext cx="6679137" cy="4861687"/>
              </a:xfrm>
              <a:prstGeom prst="rect">
                <a:avLst/>
              </a:prstGeom>
            </p:spPr>
          </p:pic>
          <p:pic>
            <p:nvPicPr>
              <p:cNvPr id="19" name="Picture 24"/>
              <p:cNvPicPr>
                <a:picLocks noChangeAspect="1"/>
              </p:cNvPicPr>
              <p:nvPr/>
            </p:nvPicPr>
            <p:blipFill>
              <a:blip r:embed="rId6"/>
              <a:srcRect l="16820" r="13276"/>
              <a:stretch>
                <a:fillRect/>
              </a:stretch>
            </p:blipFill>
            <p:spPr>
              <a:xfrm>
                <a:off x="3339989" y="-1"/>
                <a:ext cx="5383649" cy="4861686"/>
              </a:xfrm>
              <a:prstGeom prst="rect">
                <a:avLst/>
              </a:prstGeom>
            </p:spPr>
          </p:pic>
          <p:pic>
            <p:nvPicPr>
              <p:cNvPr id="21" name="Picture 25"/>
              <p:cNvPicPr>
                <a:picLocks noChangeAspect="1"/>
              </p:cNvPicPr>
              <p:nvPr/>
            </p:nvPicPr>
            <p:blipFill>
              <a:blip r:embed="rId6"/>
              <a:srcRect l="16820" r="13276"/>
              <a:stretch>
                <a:fillRect/>
              </a:stretch>
            </p:blipFill>
            <p:spPr>
              <a:xfrm>
                <a:off x="6032154" y="0"/>
                <a:ext cx="5383650" cy="4861687"/>
              </a:xfrm>
              <a:prstGeom prst="rect">
                <a:avLst/>
              </a:prstGeom>
            </p:spPr>
          </p:pic>
          <p:pic>
            <p:nvPicPr>
              <p:cNvPr id="31" name="Picture 26"/>
              <p:cNvPicPr>
                <a:picLocks noChangeAspect="1"/>
              </p:cNvPicPr>
              <p:nvPr/>
            </p:nvPicPr>
            <p:blipFill>
              <a:blip r:embed="rId6"/>
              <a:srcRect l="16820" r="13276"/>
              <a:stretch>
                <a:fillRect/>
              </a:stretch>
            </p:blipFill>
            <p:spPr>
              <a:xfrm>
                <a:off x="8724318" y="-1"/>
                <a:ext cx="5383649" cy="4861687"/>
              </a:xfrm>
              <a:prstGeom prst="rect">
                <a:avLst/>
              </a:prstGeom>
            </p:spPr>
          </p:pic>
          <p:pic>
            <p:nvPicPr>
              <p:cNvPr id="32" name="Picture 27"/>
              <p:cNvPicPr>
                <a:picLocks noChangeAspect="1"/>
              </p:cNvPicPr>
              <p:nvPr/>
            </p:nvPicPr>
            <p:blipFill>
              <a:blip r:embed="rId6"/>
              <a:srcRect l="16820"/>
              <a:stretch>
                <a:fillRect/>
              </a:stretch>
            </p:blipFill>
            <p:spPr>
              <a:xfrm>
                <a:off x="9643195" y="-3"/>
                <a:ext cx="6406198" cy="4861688"/>
              </a:xfrm>
              <a:prstGeom prst="rect">
                <a:avLst/>
              </a:prstGeom>
            </p:spPr>
          </p:pic>
        </p:grpSp>
        <p:sp>
          <p:nvSpPr>
            <p:cNvPr id="17" name="文本框 16"/>
            <p:cNvSpPr txBox="1"/>
            <p:nvPr>
              <p:custDataLst>
                <p:tags r:id="rId3"/>
              </p:custDataLst>
            </p:nvPr>
          </p:nvSpPr>
          <p:spPr>
            <a:xfrm>
              <a:off x="9136642" y="7993954"/>
              <a:ext cx="6414422" cy="26509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SG"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test environment set up by testing personnel during the testing process </a:t>
              </a:r>
              <a:r>
                <a:rPr kumimoji="0" lang="en-SG"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cannot be identical to the user's environment by 100%</a:t>
              </a:r>
              <a:r>
                <a:rPr kumimoji="0" lang="en-SG"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SG"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This introduces a certain level of risk because some software defects may only manifest in specific environments, including variations in hardware, operating systems, antivirus software, software patches for different versions, and the actual data that users employ.</a:t>
              </a:r>
            </a:p>
          </p:txBody>
        </p:sp>
      </p:grpSp>
      <p:sp>
        <p:nvSpPr>
          <p:cNvPr id="2" name="TextBox 9"/>
          <p:cNvSpPr txBox="1"/>
          <p:nvPr/>
        </p:nvSpPr>
        <p:spPr>
          <a:xfrm>
            <a:off x="1754091" y="2651426"/>
            <a:ext cx="55626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endParaRPr kumimoji="0" lang="en-US" sz="40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181523"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6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6"/>
          <p:cNvSpPr txBox="1"/>
          <p:nvPr/>
        </p:nvSpPr>
        <p:spPr>
          <a:xfrm>
            <a:off x="6858000" y="4000500"/>
            <a:ext cx="8796020" cy="1447512"/>
          </a:xfrm>
          <a:prstGeom prst="rect">
            <a:avLst/>
          </a:prstGeom>
        </p:spPr>
        <p:txBody>
          <a:bodyPr wrap="square" lIns="0" tIns="0" rIns="0" bIns="0" rtlCol="0" anchor="t">
            <a:spAutoFit/>
          </a:bodyPr>
          <a:lstStyle/>
          <a:p>
            <a:pPr marL="0" marR="0" lvl="0" indent="0" algn="l" defTabSz="914400" rtl="0" eaLnBrk="1" fontAlgn="auto" latinLnBrk="0" hangingPunct="1">
              <a:lnSpc>
                <a:spcPts val="12320"/>
              </a:lnSpc>
              <a:spcBef>
                <a:spcPts val="0"/>
              </a:spcBef>
              <a:spcAft>
                <a:spcPts val="0"/>
              </a:spcAft>
              <a:buClrTx/>
              <a:buSzTx/>
              <a:buFontTx/>
              <a:buNone/>
              <a:defRPr/>
            </a:pPr>
            <a:r>
              <a:rPr kumimoji="0" lang="en-US" sz="8800" b="0" i="0" u="none" strike="noStrike" kern="1200" cap="none" spc="0" normalizeH="0" baseline="0" noProof="0" dirty="0">
                <a:ln>
                  <a:noFill/>
                </a:ln>
                <a:solidFill>
                  <a:srgbClr val="284EFF"/>
                </a:solidFill>
                <a:effectLst/>
                <a:uLnTx/>
                <a:uFillTx/>
                <a:latin typeface="Times New Roman" panose="02020603050405020304" pitchFamily="18" charset="0"/>
                <a:ea typeface="思源黑体" panose="020B0800000000000000" pitchFamily="34" charset="-122"/>
                <a:cs typeface="Times New Roman" panose="02020603050405020304" pitchFamily="18" charset="0"/>
              </a:rPr>
              <a:t>Suggested Actions</a:t>
            </a:r>
          </a:p>
        </p:txBody>
      </p:sp>
      <p:sp>
        <p:nvSpPr>
          <p:cNvPr id="7" name="TextBox 7"/>
          <p:cNvSpPr txBox="1"/>
          <p:nvPr/>
        </p:nvSpPr>
        <p:spPr>
          <a:xfrm>
            <a:off x="1140820" y="4847459"/>
            <a:ext cx="3863429" cy="4131516"/>
          </a:xfrm>
          <a:prstGeom prst="rect">
            <a:avLst/>
          </a:prstGeom>
        </p:spPr>
        <p:txBody>
          <a:bodyPr lIns="0" tIns="0" rIns="0" bIns="0" rtlCol="0" anchor="t">
            <a:spAutoFit/>
          </a:bodyPr>
          <a:lstStyle/>
          <a:p>
            <a:pPr marL="0" marR="0" lvl="0" indent="0" algn="l" defTabSz="914400" rtl="0" eaLnBrk="1" fontAlgn="auto" latinLnBrk="0" hangingPunct="1">
              <a:lnSpc>
                <a:spcPts val="35000"/>
              </a:lnSpc>
              <a:spcBef>
                <a:spcPts val="0"/>
              </a:spcBef>
              <a:spcAft>
                <a:spcPts val="0"/>
              </a:spcAft>
              <a:buClrTx/>
              <a:buSzTx/>
              <a:buFontTx/>
              <a:buNone/>
              <a:defRPr/>
            </a:pPr>
            <a:r>
              <a:rPr kumimoji="0" lang="en-US" sz="25000" b="0" i="0" u="none" strike="noStrike" kern="1200" cap="none" spc="0" normalizeH="0" baseline="0" noProof="0" dirty="0">
                <a:ln>
                  <a:noFill/>
                </a:ln>
                <a:solidFill>
                  <a:srgbClr val="284EFF"/>
                </a:solidFill>
                <a:effectLst/>
                <a:uLnTx/>
                <a:uFillTx/>
                <a:latin typeface="思源黑体" panose="020B0800000000000000" pitchFamily="34" charset="-122"/>
                <a:ea typeface="思源黑体" panose="020B0800000000000000" pitchFamily="34" charset="-122"/>
              </a:rPr>
              <a:t>09</a:t>
            </a:r>
          </a:p>
        </p:txBody>
      </p:sp>
      <p:sp>
        <p:nvSpPr>
          <p:cNvPr id="8" name="TextBox 8"/>
          <p:cNvSpPr txBox="1"/>
          <p:nvPr/>
        </p:nvSpPr>
        <p:spPr>
          <a:xfrm>
            <a:off x="6915150" y="7505700"/>
            <a:ext cx="8471535" cy="361894"/>
          </a:xfrm>
          <a:prstGeom prst="rect">
            <a:avLst/>
          </a:prstGeom>
        </p:spPr>
        <p:txBody>
          <a:bodyPr wrap="square" lIns="0" tIns="0" rIns="0" bIns="0" rtlCol="0" anchor="t">
            <a:spAutoFit/>
          </a:bodyPr>
          <a:lstStyle/>
          <a:p>
            <a:pPr marL="0" marR="0" lvl="0" indent="0" algn="just" defTabSz="914400" rtl="0" eaLnBrk="1" fontAlgn="auto" latinLnBrk="0" hangingPunct="1">
              <a:lnSpc>
                <a:spcPts val="3200"/>
              </a:lnSpc>
              <a:spcBef>
                <a:spcPts val="0"/>
              </a:spcBef>
              <a:spcAft>
                <a:spcPts val="0"/>
              </a:spcAft>
              <a:buClrTx/>
              <a:buSzTx/>
              <a:buFontTx/>
              <a:buNone/>
              <a:defRPr/>
            </a:pPr>
            <a:r>
              <a:rPr kumimoji="0" lang="en-US" sz="16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 </a:t>
            </a:r>
            <a:r>
              <a:rPr b="1" spc="127" dirty="0">
                <a:solidFill>
                  <a:srgbClr val="000000"/>
                </a:solidFill>
                <a:latin typeface="Times New Roman" panose="02020603050405020304" pitchFamily="18" charset="0"/>
                <a:cs typeface="Times New Roman" panose="02020603050405020304" pitchFamily="18" charset="0"/>
              </a:rPr>
              <a:t>Final test results and recommendations for next steps in development</a:t>
            </a:r>
            <a:r>
              <a:rPr lang="en-US" sz="1600" b="1" spc="127" dirty="0">
                <a:solidFill>
                  <a:srgbClr val="000000"/>
                </a:solidFill>
                <a:latin typeface="Microsoft JhengHei Light" panose="020B0304030504040204" charset="-120"/>
                <a:ea typeface="宋体" panose="02010600030101010101" pitchFamily="2" charset="-122"/>
                <a:cs typeface="Times New Roman" panose="02020603050405020304" pitchFamily="18" charset="0"/>
              </a:rPr>
              <a:t>.</a:t>
            </a:r>
            <a:endParaRPr kumimoji="0" lang="zh-CN" altLang="en-US" sz="1600" b="1" i="0" u="none" strike="noStrike" kern="1200" cap="none" spc="127" normalizeH="0" baseline="0" noProof="0" dirty="0">
              <a:ln>
                <a:noFill/>
              </a:ln>
              <a:solidFill>
                <a:srgbClr val="000000"/>
              </a:solidFill>
              <a:effectLst/>
              <a:uLnTx/>
              <a:uFillTx/>
              <a:latin typeface="Microsoft JhengHei Light" panose="020B0304030504040204" charset="-120"/>
              <a:ea typeface="宋体" panose="02010600030101010101" pitchFamily="2" charset="-122"/>
              <a:cs typeface="Microsoft JhengHei Light" panose="020B0304030504040204" charset="-120"/>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99822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P</a:t>
            </a: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urpose, Target and Reference</a:t>
            </a: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11" name="TextBox 11"/>
          <p:cNvSpPr txBox="1"/>
          <p:nvPr/>
        </p:nvSpPr>
        <p:spPr>
          <a:xfrm>
            <a:off x="1370889" y="3874744"/>
            <a:ext cx="7874635"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lang="en-US" sz="3200" dirty="0">
                <a:solidFill>
                  <a:srgbClr val="284EFF"/>
                </a:solidFill>
              </a:rPr>
              <a:t>Target</a:t>
            </a:r>
            <a:endParaRPr kumimoji="0" lang="en-US" sz="3200" b="0" i="0" u="none" strike="noStrike" kern="1200" cap="none" spc="0" normalizeH="0" baseline="0" noProof="0" dirty="0">
              <a:ln>
                <a:noFill/>
              </a:ln>
              <a:solidFill>
                <a:srgbClr val="284EFF"/>
              </a:solidFill>
              <a:effectLst/>
              <a:uLnTx/>
              <a:uFillTx/>
              <a:latin typeface="+mn-lt"/>
              <a:ea typeface="+mn-ea"/>
              <a:cs typeface="+mn-cs"/>
            </a:endParaRPr>
          </a:p>
        </p:txBody>
      </p:sp>
      <p:sp>
        <p:nvSpPr>
          <p:cNvPr id="15" name="TextBox 15"/>
          <p:cNvSpPr txBox="1"/>
          <p:nvPr/>
        </p:nvSpPr>
        <p:spPr>
          <a:xfrm>
            <a:off x="1370889" y="2209170"/>
            <a:ext cx="14935911" cy="1543533"/>
          </a:xfrm>
          <a:prstGeom prst="rect">
            <a:avLst/>
          </a:prstGeom>
        </p:spPr>
        <p:txBody>
          <a:bodyPr wrap="square" lIns="0" tIns="0" rIns="0" bIns="0" rtlCol="0" anchor="t">
            <a:noAutofit/>
          </a:bodyPr>
          <a:lstStyle/>
          <a:p>
            <a:pPr marR="0" lvl="0" algn="just" defTabSz="914400" rtl="0" eaLnBrk="1" fontAlgn="auto" latinLnBrk="0" hangingPunct="1">
              <a:lnSpc>
                <a:spcPct val="100000"/>
              </a:lnSpc>
              <a:spcBef>
                <a:spcPts val="0"/>
              </a:spcBef>
              <a:spcAft>
                <a:spcPts val="0"/>
              </a:spcAft>
              <a:buClrTx/>
              <a:buSzTx/>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purpose of testing the ZJU Pay system is to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validate its functionality</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identify and rectify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potential errors and deficiencies</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ensure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system aligns with user requirements and specifications</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evaluate its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performance and stability</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defRPr/>
            </a:pPr>
            <a:endPar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9" name="TextBox 19"/>
          <p:cNvSpPr txBox="1"/>
          <p:nvPr/>
        </p:nvSpPr>
        <p:spPr>
          <a:xfrm>
            <a:off x="17042725" y="8808759"/>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38" name="TextBox 11"/>
          <p:cNvSpPr txBox="1"/>
          <p:nvPr>
            <p:custDataLst>
              <p:tags r:id="rId3"/>
            </p:custDataLst>
          </p:nvPr>
        </p:nvSpPr>
        <p:spPr>
          <a:xfrm>
            <a:off x="1370889" y="1651112"/>
            <a:ext cx="6521450"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dirty="0">
                <a:ln>
                  <a:noFill/>
                </a:ln>
                <a:solidFill>
                  <a:srgbClr val="284EFF"/>
                </a:solidFill>
                <a:effectLst/>
                <a:uLnTx/>
                <a:uFillTx/>
                <a:latin typeface="+mn-lt"/>
                <a:ea typeface="+mn-ea"/>
                <a:cs typeface="+mn-cs"/>
              </a:rPr>
              <a:t>Purpose</a:t>
            </a:r>
          </a:p>
        </p:txBody>
      </p:sp>
      <p:sp>
        <p:nvSpPr>
          <p:cNvPr id="39" name="TextBox 15"/>
          <p:cNvSpPr txBox="1"/>
          <p:nvPr>
            <p:custDataLst>
              <p:tags r:id="rId4"/>
            </p:custDataLst>
          </p:nvPr>
        </p:nvSpPr>
        <p:spPr>
          <a:xfrm>
            <a:off x="495300" y="4657129"/>
            <a:ext cx="8877300" cy="1185545"/>
          </a:xfrm>
          <a:prstGeom prst="rect">
            <a:avLst/>
          </a:prstGeom>
        </p:spPr>
        <p:txBody>
          <a:bodyPr wrap="square" lIns="0" tIns="0" rIns="0" bIns="0" rtlCol="0" anchor="t">
            <a:noAutofit/>
          </a:bodyPr>
          <a:lstStyle/>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3" name="TextBox 15"/>
          <p:cNvSpPr txBox="1"/>
          <p:nvPr>
            <p:custDataLst>
              <p:tags r:id="rId5"/>
            </p:custDataLst>
          </p:nvPr>
        </p:nvSpPr>
        <p:spPr>
          <a:xfrm>
            <a:off x="9372600" y="6807239"/>
            <a:ext cx="8119110" cy="1914525"/>
          </a:xfrm>
          <a:prstGeom prst="rect">
            <a:avLst/>
          </a:prstGeom>
        </p:spPr>
        <p:txBody>
          <a:bodyPr wrap="square" lIns="0" tIns="0" rIns="0" bIns="0" rtlCol="0" anchor="t">
            <a:no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 name="TextBox 15"/>
          <p:cNvSpPr txBox="1"/>
          <p:nvPr/>
        </p:nvSpPr>
        <p:spPr>
          <a:xfrm>
            <a:off x="1370889" y="5892539"/>
            <a:ext cx="7277099" cy="2565702"/>
          </a:xfrm>
          <a:prstGeom prst="rect">
            <a:avLst/>
          </a:prstGeom>
        </p:spPr>
        <p:txBody>
          <a:bodyPr wrap="square" lIns="0" tIns="0" rIns="0" bIns="0" rtlCol="0" anchor="t">
            <a:noAutofit/>
          </a:bodyPr>
          <a:lstStyle/>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TextBox 15"/>
          <p:cNvSpPr txBox="1"/>
          <p:nvPr/>
        </p:nvSpPr>
        <p:spPr>
          <a:xfrm>
            <a:off x="1370889" y="4423554"/>
            <a:ext cx="15007126" cy="1056268"/>
          </a:xfrm>
          <a:prstGeom prst="rect">
            <a:avLst/>
          </a:prstGeom>
        </p:spPr>
        <p:txBody>
          <a:bodyPr wrap="square" lIns="0" tIns="0" rIns="0" bIns="0" rtlCol="0" anchor="t">
            <a:noAutofit/>
          </a:bodyPr>
          <a:lstStyle/>
          <a:p>
            <a:pPr marR="0" lvl="0" algn="just" defTabSz="914400" rtl="0" eaLnBrk="1" fontAlgn="auto" latinLnBrk="0" hangingPunct="1">
              <a:lnSpc>
                <a:spcPct val="100000"/>
              </a:lnSpc>
              <a:spcBef>
                <a:spcPts val="0"/>
              </a:spcBef>
              <a:spcAft>
                <a:spcPts val="0"/>
              </a:spcAft>
              <a:buClrTx/>
              <a:buSzTx/>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ZJU Pay online payment system</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develop</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ed by team members during the Software Engineering Fundamentals course.</a:t>
            </a:r>
          </a:p>
          <a:p>
            <a:pPr marR="0" lvl="0" algn="just" defTabSz="914400" rtl="0" eaLnBrk="1" fontAlgn="auto" latinLnBrk="0" hangingPunct="1">
              <a:lnSpc>
                <a:spcPct val="100000"/>
              </a:lnSpc>
              <a:spcBef>
                <a:spcPts val="0"/>
              </a:spcBef>
              <a:spcAft>
                <a:spcPts val="0"/>
              </a:spcAft>
              <a:buClrTx/>
              <a:buSzTx/>
              <a:defRPr/>
            </a:pPr>
            <a:endPar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ts val="2645"/>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TextBox 11"/>
          <p:cNvSpPr txBox="1"/>
          <p:nvPr/>
        </p:nvSpPr>
        <p:spPr>
          <a:xfrm>
            <a:off x="1371600" y="5770498"/>
            <a:ext cx="7874635"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lang="en-US" sz="3200" dirty="0">
                <a:solidFill>
                  <a:srgbClr val="284EFF"/>
                </a:solidFill>
              </a:rPr>
              <a:t>Reference</a:t>
            </a:r>
            <a:endParaRPr kumimoji="0" lang="en-US" sz="3200" b="0" i="0" u="none" strike="noStrike" kern="1200" cap="none" spc="0" normalizeH="0" baseline="0" noProof="0" dirty="0">
              <a:ln>
                <a:noFill/>
              </a:ln>
              <a:solidFill>
                <a:srgbClr val="284EFF"/>
              </a:solidFill>
              <a:effectLst/>
              <a:uLnTx/>
              <a:uFillTx/>
              <a:latin typeface="+mn-lt"/>
              <a:ea typeface="+mn-ea"/>
              <a:cs typeface="+mn-cs"/>
            </a:endParaRPr>
          </a:p>
        </p:txBody>
      </p:sp>
      <p:sp>
        <p:nvSpPr>
          <p:cNvPr id="6" name="文本框 5"/>
          <p:cNvSpPr txBox="1"/>
          <p:nvPr/>
        </p:nvSpPr>
        <p:spPr>
          <a:xfrm>
            <a:off x="1267806" y="6316609"/>
            <a:ext cx="15369967" cy="1384995"/>
          </a:xfrm>
          <a:prstGeom prst="rect">
            <a:avLst/>
          </a:prstGeom>
          <a:noFill/>
        </p:spPr>
        <p:txBody>
          <a:bodyPr wrap="square">
            <a:spAutoFit/>
          </a:bodyPr>
          <a:lstStyle/>
          <a:p>
            <a:pPr algn="just">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 Pressman R S. Software engineering: a practitioner's approach[M]. Palgrave </a:t>
            </a:r>
            <a:r>
              <a:rPr lang="en-US" altLang="zh-CN" sz="28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macmillan</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2005.</a:t>
            </a:r>
          </a:p>
          <a:p>
            <a:pPr algn="just">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 GB/T 8567–2006, Specification for computer software documentation[S]. China, 2006.</a:t>
            </a:r>
          </a:p>
          <a:p>
            <a:pPr algn="just">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 Software Engineering Course Design[M]. </a:t>
            </a:r>
            <a:r>
              <a:rPr lang="en-US" altLang="zh-CN" sz="28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Xiaohu</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Yang, 2007.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45" name="TextBox 45"/>
          <p:cNvSpPr txBox="1"/>
          <p:nvPr/>
        </p:nvSpPr>
        <p:spPr>
          <a:xfrm>
            <a:off x="5791200" y="2476500"/>
            <a:ext cx="1913255" cy="1508125"/>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P</a:t>
            </a:r>
            <a:r>
              <a:rPr kumimoji="0" lang="zh-CN" alt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ass rate of the test samples</a:t>
            </a:r>
          </a:p>
        </p:txBody>
      </p:sp>
      <p:sp>
        <p:nvSpPr>
          <p:cNvPr id="46" name="TextBox 46"/>
          <p:cNvSpPr txBox="1"/>
          <p:nvPr/>
        </p:nvSpPr>
        <p:spPr>
          <a:xfrm>
            <a:off x="5714925" y="4229372"/>
            <a:ext cx="2214801" cy="574040"/>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思源黑体" panose="020B0800000000000000" pitchFamily="34" charset="-122"/>
                <a:ea typeface="+mn-ea"/>
                <a:cs typeface="+mn-cs"/>
              </a:rPr>
              <a:t>97%</a:t>
            </a:r>
          </a:p>
        </p:txBody>
      </p:sp>
      <p:sp>
        <p:nvSpPr>
          <p:cNvPr id="47" name="TextBox 47"/>
          <p:cNvSpPr txBox="1"/>
          <p:nvPr/>
        </p:nvSpPr>
        <p:spPr>
          <a:xfrm>
            <a:off x="1143000" y="8082280"/>
            <a:ext cx="2353310" cy="469872"/>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ct val="0"/>
              </a:spcBef>
              <a:spcAft>
                <a:spcPts val="0"/>
              </a:spcAft>
              <a:buClrTx/>
              <a:buSzTx/>
              <a:buFontTx/>
              <a:buNone/>
              <a:defRPr/>
            </a:pPr>
            <a:r>
              <a:rPr kumimoji="0" lang="en-US" altLang="zh-CN"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Need</a:t>
            </a:r>
            <a:r>
              <a:rPr kumimoji="0" lang="zh-CN" alt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 coverage</a:t>
            </a:r>
            <a:r>
              <a:rPr kumimoji="0" 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 </a:t>
            </a:r>
          </a:p>
        </p:txBody>
      </p:sp>
      <p:sp>
        <p:nvSpPr>
          <p:cNvPr id="48" name="TextBox 48"/>
          <p:cNvSpPr txBox="1"/>
          <p:nvPr/>
        </p:nvSpPr>
        <p:spPr>
          <a:xfrm>
            <a:off x="1061645" y="8777560"/>
            <a:ext cx="2214801" cy="530723"/>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思源黑体" panose="020B0800000000000000" pitchFamily="34" charset="-122"/>
                <a:ea typeface="+mn-ea"/>
                <a:cs typeface="+mn-cs"/>
              </a:rPr>
              <a:t>100%</a:t>
            </a:r>
          </a:p>
        </p:txBody>
      </p:sp>
      <p:sp>
        <p:nvSpPr>
          <p:cNvPr id="49" name="TextBox 49"/>
          <p:cNvSpPr txBox="1"/>
          <p:nvPr/>
        </p:nvSpPr>
        <p:spPr>
          <a:xfrm>
            <a:off x="4319905" y="6210300"/>
            <a:ext cx="3460115" cy="1005205"/>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ct val="0"/>
              </a:spcBef>
              <a:spcAft>
                <a:spcPts val="0"/>
              </a:spcAft>
              <a:buClrTx/>
              <a:buSzTx/>
              <a:buFontTx/>
              <a:buNone/>
              <a:defRPr/>
            </a:pPr>
            <a:r>
              <a:rPr lang="en-US" altLang="zh-CN" sz="2800" noProof="0" dirty="0">
                <a:ln>
                  <a:noFill/>
                </a:ln>
                <a:solidFill>
                  <a:srgbClr val="284EFF"/>
                </a:solidFill>
                <a:effectLst/>
                <a:uLnTx/>
                <a:uFillTx/>
                <a:latin typeface="Calibri" panose="020F0502020204030204"/>
                <a:ea typeface="思源黑体" panose="020B0800000000000000" pitchFamily="34" charset="-122"/>
                <a:sym typeface="+mn-ea"/>
              </a:rPr>
              <a:t>P</a:t>
            </a:r>
            <a:r>
              <a:rPr lang="zh-CN" altLang="en-US" sz="2800" noProof="0" dirty="0">
                <a:ln>
                  <a:noFill/>
                </a:ln>
                <a:solidFill>
                  <a:srgbClr val="284EFF"/>
                </a:solidFill>
                <a:effectLst/>
                <a:uLnTx/>
                <a:uFillTx/>
                <a:latin typeface="Calibri" panose="020F0502020204030204"/>
                <a:ea typeface="思源黑体" panose="020B0800000000000000" pitchFamily="34" charset="-122"/>
                <a:sym typeface="+mn-ea"/>
              </a:rPr>
              <a:t>ass rate of the test samples（</a:t>
            </a:r>
            <a:r>
              <a:rPr lang="en-US" altLang="zh-CN" sz="2800" noProof="0" dirty="0">
                <a:ln>
                  <a:noFill/>
                </a:ln>
                <a:solidFill>
                  <a:srgbClr val="284EFF"/>
                </a:solidFill>
                <a:effectLst/>
                <a:uLnTx/>
                <a:uFillTx/>
                <a:latin typeface="Calibri" panose="020F0502020204030204"/>
                <a:ea typeface="思源黑体" panose="020B0800000000000000" pitchFamily="34" charset="-122"/>
                <a:sym typeface="+mn-ea"/>
              </a:rPr>
              <a:t>Smoke/High</a:t>
            </a:r>
            <a:r>
              <a:rPr lang="zh-CN" altLang="en-US" sz="2800" noProof="0" dirty="0">
                <a:ln>
                  <a:noFill/>
                </a:ln>
                <a:solidFill>
                  <a:srgbClr val="284EFF"/>
                </a:solidFill>
                <a:effectLst/>
                <a:uLnTx/>
                <a:uFillTx/>
                <a:latin typeface="Calibri" panose="020F0502020204030204"/>
                <a:ea typeface="思源黑体" panose="020B0800000000000000" pitchFamily="34" charset="-122"/>
                <a:sym typeface="+mn-ea"/>
              </a:rPr>
              <a:t>）</a:t>
            </a:r>
            <a:r>
              <a:rPr kumimoji="0" 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 </a:t>
            </a:r>
          </a:p>
        </p:txBody>
      </p:sp>
      <p:sp>
        <p:nvSpPr>
          <p:cNvPr id="50" name="TextBox 50"/>
          <p:cNvSpPr txBox="1"/>
          <p:nvPr/>
        </p:nvSpPr>
        <p:spPr>
          <a:xfrm>
            <a:off x="4724323" y="7215777"/>
            <a:ext cx="2214801" cy="574040"/>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思源黑体" panose="020B0800000000000000" pitchFamily="34" charset="-122"/>
                <a:ea typeface="+mn-ea"/>
                <a:cs typeface="+mn-cs"/>
              </a:rPr>
              <a:t>96%</a:t>
            </a:r>
          </a:p>
        </p:txBody>
      </p:sp>
      <p:sp>
        <p:nvSpPr>
          <p:cNvPr id="51" name="TextBox 51"/>
          <p:cNvSpPr txBox="1"/>
          <p:nvPr/>
        </p:nvSpPr>
        <p:spPr>
          <a:xfrm>
            <a:off x="457200" y="6271895"/>
            <a:ext cx="3764280" cy="1005205"/>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ct val="0"/>
              </a:spcBef>
              <a:spcAft>
                <a:spcPts val="0"/>
              </a:spcAft>
              <a:buClrTx/>
              <a:buSzTx/>
              <a:buFontTx/>
              <a:buNone/>
              <a:defRPr/>
            </a:pPr>
            <a:r>
              <a:rPr lang="en-US" altLang="zh-CN" sz="2800" noProof="0" dirty="0">
                <a:ln>
                  <a:noFill/>
                </a:ln>
                <a:solidFill>
                  <a:srgbClr val="284EFF"/>
                </a:solidFill>
                <a:effectLst/>
                <a:uLnTx/>
                <a:uFillTx/>
                <a:latin typeface="Calibri" panose="020F0502020204030204"/>
                <a:ea typeface="思源黑体" panose="020B0800000000000000" pitchFamily="34" charset="-122"/>
                <a:sym typeface="+mn-ea"/>
              </a:rPr>
              <a:t>P</a:t>
            </a:r>
            <a:r>
              <a:rPr lang="zh-CN" altLang="en-US" sz="2800" noProof="0" dirty="0">
                <a:ln>
                  <a:noFill/>
                </a:ln>
                <a:solidFill>
                  <a:srgbClr val="284EFF"/>
                </a:solidFill>
                <a:effectLst/>
                <a:uLnTx/>
                <a:uFillTx/>
                <a:latin typeface="Calibri" panose="020F0502020204030204"/>
                <a:ea typeface="思源黑体" panose="020B0800000000000000" pitchFamily="34" charset="-122"/>
                <a:sym typeface="+mn-ea"/>
              </a:rPr>
              <a:t>ass rate of the test samples（</a:t>
            </a:r>
            <a:r>
              <a:rPr lang="en-US" altLang="zh-CN" sz="2800" noProof="0" dirty="0">
                <a:ln>
                  <a:noFill/>
                </a:ln>
                <a:solidFill>
                  <a:srgbClr val="284EFF"/>
                </a:solidFill>
                <a:effectLst/>
                <a:uLnTx/>
                <a:uFillTx/>
                <a:latin typeface="Calibri" panose="020F0502020204030204"/>
                <a:ea typeface="思源黑体" panose="020B0800000000000000" pitchFamily="34" charset="-122"/>
                <a:sym typeface="+mn-ea"/>
              </a:rPr>
              <a:t>Medium/Low</a:t>
            </a:r>
            <a:r>
              <a:rPr lang="zh-CN" altLang="en-US" sz="2800" noProof="0" dirty="0">
                <a:ln>
                  <a:noFill/>
                </a:ln>
                <a:solidFill>
                  <a:srgbClr val="284EFF"/>
                </a:solidFill>
                <a:effectLst/>
                <a:uLnTx/>
                <a:uFillTx/>
                <a:latin typeface="Calibri" panose="020F0502020204030204"/>
                <a:ea typeface="思源黑体" panose="020B0800000000000000" pitchFamily="34" charset="-122"/>
                <a:sym typeface="+mn-ea"/>
              </a:rPr>
              <a:t>）</a:t>
            </a:r>
            <a:endParaRPr kumimoji="0" 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endParaRPr>
          </a:p>
        </p:txBody>
      </p:sp>
      <p:sp>
        <p:nvSpPr>
          <p:cNvPr id="52" name="TextBox 52"/>
          <p:cNvSpPr txBox="1"/>
          <p:nvPr/>
        </p:nvSpPr>
        <p:spPr>
          <a:xfrm>
            <a:off x="990882" y="7162755"/>
            <a:ext cx="2214801" cy="530723"/>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思源黑体" panose="020B0800000000000000" pitchFamily="34" charset="-122"/>
                <a:ea typeface="+mn-ea"/>
                <a:cs typeface="+mn-cs"/>
              </a:rPr>
              <a:t>100%</a:t>
            </a:r>
          </a:p>
        </p:txBody>
      </p:sp>
      <p:sp>
        <p:nvSpPr>
          <p:cNvPr id="57" name="TextBox 57"/>
          <p:cNvSpPr txBox="1"/>
          <p:nvPr/>
        </p:nvSpPr>
        <p:spPr>
          <a:xfrm>
            <a:off x="17042725" y="9239250"/>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05</a:t>
            </a:r>
          </a:p>
        </p:txBody>
      </p:sp>
      <p:pic>
        <p:nvPicPr>
          <p:cNvPr id="58" name="图片 57"/>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grpSp>
        <p:nvGrpSpPr>
          <p:cNvPr id="5" name="组合 4"/>
          <p:cNvGrpSpPr/>
          <p:nvPr/>
        </p:nvGrpSpPr>
        <p:grpSpPr>
          <a:xfrm>
            <a:off x="729615" y="1049020"/>
            <a:ext cx="5434713" cy="5391081"/>
            <a:chOff x="3447" y="2455"/>
            <a:chExt cx="8325" cy="8244"/>
          </a:xfrm>
        </p:grpSpPr>
        <p:pic>
          <p:nvPicPr>
            <p:cNvPr id="3" name="Picture 3"/>
            <p:cNvPicPr>
              <a:picLocks noChangeAspect="1"/>
            </p:cNvPicPr>
            <p:nvPr/>
          </p:nvPicPr>
          <p:blipFill>
            <a:blip r:embed="rId16"/>
            <a:srcRect/>
            <a:stretch>
              <a:fillRect/>
            </a:stretch>
          </p:blipFill>
          <p:spPr>
            <a:xfrm>
              <a:off x="3447" y="2455"/>
              <a:ext cx="8254" cy="8244"/>
            </a:xfrm>
            <a:prstGeom prst="rect">
              <a:avLst/>
            </a:prstGeom>
          </p:spPr>
        </p:pic>
        <p:graphicFrame>
          <p:nvGraphicFramePr>
            <p:cNvPr id="4" name="图表 3"/>
            <p:cNvGraphicFramePr/>
            <p:nvPr>
              <p:extLst>
                <p:ext uri="{D42A27DB-BD31-4B8C-83A1-F6EECF244321}">
                  <p14:modId xmlns:p14="http://schemas.microsoft.com/office/powerpoint/2010/main" val="1496740393"/>
                </p:ext>
              </p:extLst>
            </p:nvPr>
          </p:nvGraphicFramePr>
          <p:xfrm>
            <a:off x="4026" y="3145"/>
            <a:ext cx="7746" cy="6744"/>
          </p:xfrm>
          <a:graphic>
            <a:graphicData uri="http://schemas.openxmlformats.org/drawingml/2006/chart">
              <c:chart xmlns:c="http://schemas.openxmlformats.org/drawingml/2006/chart" xmlns:r="http://schemas.openxmlformats.org/officeDocument/2006/relationships" r:id="rId17"/>
            </a:graphicData>
          </a:graphic>
        </p:graphicFrame>
      </p:grpSp>
      <p:sp>
        <p:nvSpPr>
          <p:cNvPr id="9" name="TextBox 9"/>
          <p:cNvSpPr txBox="1"/>
          <p:nvPr>
            <p:custDataLst>
              <p:tags r:id="rId2"/>
            </p:custDataLst>
          </p:nvPr>
        </p:nvSpPr>
        <p:spPr>
          <a:xfrm>
            <a:off x="2057400" y="114300"/>
            <a:ext cx="7571105"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SUGGESTED ACTIONS</a:t>
            </a:r>
          </a:p>
        </p:txBody>
      </p:sp>
      <p:sp>
        <p:nvSpPr>
          <p:cNvPr id="23" name="Freeform 4"/>
          <p:cNvSpPr/>
          <p:nvPr>
            <p:custDataLst>
              <p:tags r:id="rId3"/>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txBody>
          <a:bodyPr/>
          <a:lstStyle/>
          <a:p>
            <a:endParaRPr lang="en-US"/>
          </a:p>
        </p:txBody>
      </p:sp>
      <p:grpSp>
        <p:nvGrpSpPr>
          <p:cNvPr id="14" name="组合 13"/>
          <p:cNvGrpSpPr/>
          <p:nvPr/>
        </p:nvGrpSpPr>
        <p:grpSpPr>
          <a:xfrm>
            <a:off x="8834120" y="571500"/>
            <a:ext cx="9427468" cy="7041030"/>
            <a:chOff x="15000" y="2100"/>
            <a:chExt cx="13101" cy="9629"/>
          </a:xfrm>
        </p:grpSpPr>
        <p:grpSp>
          <p:nvGrpSpPr>
            <p:cNvPr id="8" name="组合 7"/>
            <p:cNvGrpSpPr/>
            <p:nvPr/>
          </p:nvGrpSpPr>
          <p:grpSpPr>
            <a:xfrm>
              <a:off x="15000" y="2100"/>
              <a:ext cx="13101" cy="9629"/>
              <a:chOff x="11187" y="2491"/>
              <a:chExt cx="14269" cy="10841"/>
            </a:xfrm>
          </p:grpSpPr>
          <p:pic>
            <p:nvPicPr>
              <p:cNvPr id="2" name="Picture 2"/>
              <p:cNvPicPr>
                <a:picLocks noChangeAspect="1"/>
              </p:cNvPicPr>
              <p:nvPr/>
            </p:nvPicPr>
            <p:blipFill>
              <a:blip r:embed="rId18"/>
              <a:srcRect/>
              <a:stretch>
                <a:fillRect/>
              </a:stretch>
            </p:blipFill>
            <p:spPr>
              <a:xfrm>
                <a:off x="11187" y="2491"/>
                <a:ext cx="4160" cy="3325"/>
              </a:xfrm>
              <a:prstGeom prst="rect">
                <a:avLst/>
              </a:prstGeom>
            </p:spPr>
          </p:pic>
          <p:pic>
            <p:nvPicPr>
              <p:cNvPr id="6" name="Picture 3"/>
              <p:cNvPicPr>
                <a:picLocks noChangeAspect="1"/>
              </p:cNvPicPr>
              <p:nvPr>
                <p:custDataLst>
                  <p:tags r:id="rId12"/>
                </p:custDataLst>
              </p:nvPr>
            </p:nvPicPr>
            <p:blipFill>
              <a:blip r:embed="rId16"/>
              <a:srcRect/>
              <a:stretch>
                <a:fillRect/>
              </a:stretch>
            </p:blipFill>
            <p:spPr>
              <a:xfrm>
                <a:off x="11276" y="3660"/>
                <a:ext cx="14180" cy="9672"/>
              </a:xfrm>
              <a:prstGeom prst="rect">
                <a:avLst/>
              </a:prstGeom>
            </p:spPr>
          </p:pic>
        </p:grpSp>
        <p:sp>
          <p:nvSpPr>
            <p:cNvPr id="7" name="文本框 6"/>
            <p:cNvSpPr txBox="1"/>
            <p:nvPr/>
          </p:nvSpPr>
          <p:spPr>
            <a:xfrm>
              <a:off x="15336" y="2410"/>
              <a:ext cx="3957" cy="11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sym typeface="+mn-ea"/>
                </a:rPr>
                <a:t>TEST</a:t>
              </a:r>
              <a:endParaRPr kumimoji="0" lang="en-US" sz="2400" b="1"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sym typeface="+mn-ea"/>
                </a:rPr>
                <a:t>CONCLUSION</a:t>
              </a:r>
              <a:endParaRPr kumimoji="0" lang="en-US" sz="2400" b="1"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grpSp>
      <p:sp>
        <p:nvSpPr>
          <p:cNvPr id="13" name="文本框 12"/>
          <p:cNvSpPr txBox="1"/>
          <p:nvPr/>
        </p:nvSpPr>
        <p:spPr>
          <a:xfrm>
            <a:off x="9751060" y="2171700"/>
            <a:ext cx="7651750" cy="480123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project was comprehensively and rigorously tested in a test environment, and the test results showed that the project realized the business of air tickets and hotel reservations. Among them, the pass rate of test cases for Smoke and High priority is </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96%</a:t>
            </a: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which does not meet our proposed </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pass standard; The Medium and Low priority pass rates are </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which meets our proposed pass criteria of &gt;=</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95%</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quality of the project test does not meet the requirements and online standards.</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Test Conclusion: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Failed</a:t>
            </a:r>
          </a:p>
        </p:txBody>
      </p:sp>
      <p:grpSp>
        <p:nvGrpSpPr>
          <p:cNvPr id="24" name="组合 23"/>
          <p:cNvGrpSpPr/>
          <p:nvPr/>
        </p:nvGrpSpPr>
        <p:grpSpPr>
          <a:xfrm>
            <a:off x="8364220" y="7393940"/>
            <a:ext cx="9923780" cy="1800860"/>
            <a:chOff x="13172" y="11164"/>
            <a:chExt cx="15628" cy="2836"/>
          </a:xfrm>
        </p:grpSpPr>
        <p:grpSp>
          <p:nvGrpSpPr>
            <p:cNvPr id="17" name="Group 17"/>
            <p:cNvGrpSpPr/>
            <p:nvPr/>
          </p:nvGrpSpPr>
          <p:grpSpPr>
            <a:xfrm>
              <a:off x="13172" y="11164"/>
              <a:ext cx="15628" cy="2837"/>
              <a:chOff x="0" y="0"/>
              <a:chExt cx="15269360" cy="3305936"/>
            </a:xfrm>
          </p:grpSpPr>
          <p:pic>
            <p:nvPicPr>
              <p:cNvPr id="18" name="Picture 18"/>
              <p:cNvPicPr>
                <a:picLocks noChangeAspect="1"/>
              </p:cNvPicPr>
              <p:nvPr>
                <p:custDataLst>
                  <p:tags r:id="rId8"/>
                </p:custDataLst>
              </p:nvPr>
            </p:nvPicPr>
            <p:blipFill>
              <a:blip r:embed="rId19"/>
              <a:srcRect r="9809"/>
              <a:stretch>
                <a:fillRect/>
              </a:stretch>
            </p:blipFill>
            <p:spPr>
              <a:xfrm>
                <a:off x="0" y="0"/>
                <a:ext cx="4723376" cy="3305936"/>
              </a:xfrm>
              <a:prstGeom prst="rect">
                <a:avLst/>
              </a:prstGeom>
            </p:spPr>
          </p:pic>
          <p:pic>
            <p:nvPicPr>
              <p:cNvPr id="19" name="Picture 19"/>
              <p:cNvPicPr>
                <a:picLocks noChangeAspect="1"/>
              </p:cNvPicPr>
              <p:nvPr>
                <p:custDataLst>
                  <p:tags r:id="rId9"/>
                </p:custDataLst>
              </p:nvPr>
            </p:nvPicPr>
            <p:blipFill>
              <a:blip r:embed="rId19"/>
              <a:srcRect l="11100" r="10459"/>
              <a:stretch>
                <a:fillRect/>
              </a:stretch>
            </p:blipFill>
            <p:spPr>
              <a:xfrm>
                <a:off x="4691672" y="0"/>
                <a:ext cx="4108000" cy="3305936"/>
              </a:xfrm>
              <a:prstGeom prst="rect">
                <a:avLst/>
              </a:prstGeom>
            </p:spPr>
          </p:pic>
          <p:pic>
            <p:nvPicPr>
              <p:cNvPr id="20" name="Picture 20"/>
              <p:cNvPicPr>
                <a:picLocks noChangeAspect="1"/>
              </p:cNvPicPr>
              <p:nvPr>
                <p:custDataLst>
                  <p:tags r:id="rId10"/>
                </p:custDataLst>
              </p:nvPr>
            </p:nvPicPr>
            <p:blipFill>
              <a:blip r:embed="rId19"/>
              <a:srcRect l="11100" r="10459"/>
              <a:stretch>
                <a:fillRect/>
              </a:stretch>
            </p:blipFill>
            <p:spPr>
              <a:xfrm>
                <a:off x="8799672" y="0"/>
                <a:ext cx="4108000" cy="3305936"/>
              </a:xfrm>
              <a:prstGeom prst="rect">
                <a:avLst/>
              </a:prstGeom>
            </p:spPr>
          </p:pic>
          <p:pic>
            <p:nvPicPr>
              <p:cNvPr id="21" name="Picture 21"/>
              <p:cNvPicPr>
                <a:picLocks noChangeAspect="1"/>
              </p:cNvPicPr>
              <p:nvPr>
                <p:custDataLst>
                  <p:tags r:id="rId11"/>
                </p:custDataLst>
              </p:nvPr>
            </p:nvPicPr>
            <p:blipFill>
              <a:blip r:embed="rId20"/>
              <a:srcRect r="9809"/>
              <a:stretch>
                <a:fillRect/>
              </a:stretch>
            </p:blipFill>
            <p:spPr>
              <a:xfrm>
                <a:off x="10614687" y="0"/>
                <a:ext cx="4654673" cy="3305936"/>
              </a:xfrm>
              <a:prstGeom prst="rect">
                <a:avLst/>
              </a:prstGeom>
            </p:spPr>
          </p:pic>
        </p:grpSp>
        <p:sp>
          <p:nvSpPr>
            <p:cNvPr id="12" name="文本框 11"/>
            <p:cNvSpPr txBox="1"/>
            <p:nvPr>
              <p:custDataLst>
                <p:tags r:id="rId6"/>
              </p:custDataLst>
            </p:nvPr>
          </p:nvSpPr>
          <p:spPr>
            <a:xfrm>
              <a:off x="24720" y="11580"/>
              <a:ext cx="3760" cy="1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SUGGESTED</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NEXT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127" normalizeH="0" baseline="0" noProof="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STEPS</a:t>
              </a:r>
            </a:p>
          </p:txBody>
        </p:sp>
        <p:sp>
          <p:nvSpPr>
            <p:cNvPr id="15" name="文本框 14"/>
            <p:cNvSpPr txBox="1"/>
            <p:nvPr>
              <p:custDataLst>
                <p:tags r:id="rId7"/>
              </p:custDataLst>
            </p:nvPr>
          </p:nvSpPr>
          <p:spPr>
            <a:xfrm>
              <a:off x="13560" y="11363"/>
              <a:ext cx="10547" cy="2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 Fix the code of the failed test cases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 Carry out the next round of development process</a:t>
              </a:r>
            </a:p>
          </p:txBody>
        </p:sp>
      </p:grpSp>
      <p:sp>
        <p:nvSpPr>
          <p:cNvPr id="10" name="TextBox 47"/>
          <p:cNvSpPr txBox="1"/>
          <p:nvPr>
            <p:custDataLst>
              <p:tags r:id="rId4"/>
            </p:custDataLst>
          </p:nvPr>
        </p:nvSpPr>
        <p:spPr>
          <a:xfrm>
            <a:off x="4343400" y="7886700"/>
            <a:ext cx="3086735" cy="1005205"/>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ct val="0"/>
              </a:spcBef>
              <a:spcAft>
                <a:spcPts val="0"/>
              </a:spcAft>
              <a:buClrTx/>
              <a:buSzTx/>
              <a:buFontTx/>
              <a:buNone/>
              <a:defRPr/>
            </a:pPr>
            <a:r>
              <a:rPr kumimoji="0"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bug rate of 1,000 lines of code</a:t>
            </a:r>
            <a:r>
              <a:rPr kumimoji="0" lang="en-US" sz="2800" b="0" i="0" u="none" strike="noStrike" kern="1200" cap="none" spc="0" normalizeH="0" baseline="0" noProof="0" dirty="0">
                <a:ln>
                  <a:noFill/>
                </a:ln>
                <a:solidFill>
                  <a:srgbClr val="284EFF"/>
                </a:solidFill>
                <a:effectLst/>
                <a:uLnTx/>
                <a:uFillTx/>
                <a:latin typeface="Calibri" panose="020F0502020204030204"/>
                <a:ea typeface="思源黑体" panose="020B0800000000000000" pitchFamily="34" charset="-122"/>
                <a:cs typeface="+mn-cs"/>
              </a:rPr>
              <a:t> </a:t>
            </a:r>
          </a:p>
        </p:txBody>
      </p:sp>
      <p:sp>
        <p:nvSpPr>
          <p:cNvPr id="11" name="TextBox 48"/>
          <p:cNvSpPr txBox="1"/>
          <p:nvPr>
            <p:custDataLst>
              <p:tags r:id="rId5"/>
            </p:custDataLst>
          </p:nvPr>
        </p:nvSpPr>
        <p:spPr>
          <a:xfrm>
            <a:off x="4791154" y="8836615"/>
            <a:ext cx="2214801" cy="574040"/>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思源黑体" panose="020B0800000000000000" pitchFamily="34" charset="-122"/>
                <a:ea typeface="+mn-ea"/>
                <a:cs typeface="+mn-cs"/>
              </a:rPr>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4730115"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Scope</a:t>
            </a:r>
          </a:p>
        </p:txBody>
      </p:sp>
      <p:sp>
        <p:nvSpPr>
          <p:cNvPr id="15" name="TextBox 15"/>
          <p:cNvSpPr txBox="1"/>
          <p:nvPr/>
        </p:nvSpPr>
        <p:spPr>
          <a:xfrm>
            <a:off x="1905000" y="2567761"/>
            <a:ext cx="6521450" cy="6512641"/>
          </a:xfrm>
          <a:prstGeom prst="rect">
            <a:avLst/>
          </a:prstGeom>
        </p:spPr>
        <p:txBody>
          <a:bodyPr wrap="square" lIns="0" tIns="0" rIns="0" bIns="0" rtlCol="0" anchor="t">
            <a:noAutofit/>
          </a:bodyPr>
          <a:lstStyle/>
          <a:p>
            <a:pPr marR="0" lvl="0" algn="just" defTabSz="914400" rtl="0" eaLnBrk="1" fontAlgn="auto" latinLnBrk="0" hangingPunct="1">
              <a:lnSpc>
                <a:spcPct val="120000"/>
              </a:lnSpc>
              <a:spcBef>
                <a:spcPts val="0"/>
              </a:spcBef>
              <a:spcAft>
                <a:spcPts val="0"/>
              </a:spcAft>
              <a:buClrTx/>
              <a:buSzTx/>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Account management module</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Register</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Login</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View personal information </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Modify password</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Modify personal information </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View balance</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Top up </a:t>
            </a:r>
          </a:p>
          <a:p>
            <a:pPr marL="457200" marR="0" lvl="0" indent="-4572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View payment statistics</a:t>
            </a:r>
          </a:p>
          <a:p>
            <a:pPr algn="just">
              <a:lnSpc>
                <a:spcPct val="120000"/>
              </a:lnSpc>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Online booking module</a:t>
            </a:r>
          </a:p>
          <a:p>
            <a:pPr marL="342900" indent="-3429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Search and filter hotel and flight </a:t>
            </a:r>
          </a:p>
          <a:p>
            <a:pPr marL="342900" indent="-3429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Book Hotel and flight </a:t>
            </a:r>
          </a:p>
          <a:p>
            <a:pPr marL="342900" indent="-3429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View discounted airfares and special room offers</a:t>
            </a:r>
          </a:p>
          <a:p>
            <a:pPr marL="342900" indent="-3429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View booking history </a:t>
            </a: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ts val="2645"/>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9" name="TextBox 19"/>
          <p:cNvSpPr txBox="1"/>
          <p:nvPr/>
        </p:nvSpPr>
        <p:spPr>
          <a:xfrm>
            <a:off x="17042725" y="9239250"/>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38" name="TextBox 11"/>
          <p:cNvSpPr txBox="1"/>
          <p:nvPr>
            <p:custDataLst>
              <p:tags r:id="rId3"/>
            </p:custDataLst>
          </p:nvPr>
        </p:nvSpPr>
        <p:spPr>
          <a:xfrm>
            <a:off x="1814929" y="1536031"/>
            <a:ext cx="6521450" cy="872034"/>
          </a:xfrm>
          <a:prstGeom prst="rect">
            <a:avLst/>
          </a:prstGeom>
        </p:spPr>
        <p:txBody>
          <a:bodyPr wrap="square" lIns="0" tIns="0" rIns="0" bIns="0" rtlCol="0" anchor="t">
            <a:spAutoFit/>
          </a:bodyPr>
          <a:lstStyle/>
          <a:p>
            <a:pPr>
              <a:lnSpc>
                <a:spcPts val="3360"/>
              </a:lnSpc>
              <a:defRPr/>
            </a:pPr>
            <a:r>
              <a:rPr lang="en-US" altLang="zh-CN" sz="3200" dirty="0">
                <a:solidFill>
                  <a:srgbClr val="284EFF"/>
                </a:solidFill>
                <a:latin typeface="Times New Roman" panose="02020603050405020304" pitchFamily="18" charset="0"/>
                <a:cs typeface="Times New Roman" panose="02020603050405020304" pitchFamily="18" charset="0"/>
              </a:rPr>
              <a:t>Test Inclusions</a:t>
            </a:r>
            <a:endParaRPr lang="zh-CN" altLang="zh-CN" sz="3200" dirty="0">
              <a:solidFill>
                <a:srgbClr val="284EFF"/>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3360"/>
              </a:lnSpc>
              <a:spcBef>
                <a:spcPts val="0"/>
              </a:spcBef>
              <a:spcAft>
                <a:spcPts val="0"/>
              </a:spcAft>
              <a:buClrTx/>
              <a:buSzTx/>
              <a:buFontTx/>
              <a:buNone/>
              <a:defRPr/>
            </a:pPr>
            <a:endParaRPr kumimoji="0" lang="en-US" sz="3200" b="0" i="0" u="none" strike="noStrike" kern="1200" cap="none" spc="0" normalizeH="0" baseline="0" noProof="0" dirty="0">
              <a:ln>
                <a:noFill/>
              </a:ln>
              <a:solidFill>
                <a:srgbClr val="284EFF"/>
              </a:solidFill>
              <a:effectLst/>
              <a:uLnTx/>
              <a:uFillTx/>
              <a:latin typeface="+mn-lt"/>
              <a:ea typeface="+mn-ea"/>
              <a:cs typeface="+mn-cs"/>
            </a:endParaRPr>
          </a:p>
        </p:txBody>
      </p:sp>
      <p:sp>
        <p:nvSpPr>
          <p:cNvPr id="2" name="TextBox 11"/>
          <p:cNvSpPr txBox="1"/>
          <p:nvPr>
            <p:custDataLst>
              <p:tags r:id="rId4"/>
            </p:custDataLst>
          </p:nvPr>
        </p:nvSpPr>
        <p:spPr>
          <a:xfrm>
            <a:off x="9144000" y="1518583"/>
            <a:ext cx="6521450" cy="872034"/>
          </a:xfrm>
          <a:prstGeom prst="rect">
            <a:avLst/>
          </a:prstGeom>
        </p:spPr>
        <p:txBody>
          <a:bodyPr wrap="square" lIns="0" tIns="0" rIns="0" bIns="0" rtlCol="0" anchor="t">
            <a:spAutoFit/>
          </a:bodyPr>
          <a:lstStyle/>
          <a:p>
            <a:pPr>
              <a:lnSpc>
                <a:spcPts val="3360"/>
              </a:lnSpc>
              <a:defRPr/>
            </a:pPr>
            <a:r>
              <a:rPr lang="en-US" altLang="zh-CN" sz="3200" dirty="0">
                <a:solidFill>
                  <a:srgbClr val="284EFF"/>
                </a:solidFill>
                <a:latin typeface="Times New Roman" panose="02020603050405020304" pitchFamily="18" charset="0"/>
                <a:cs typeface="Times New Roman" panose="02020603050405020304" pitchFamily="18" charset="0"/>
              </a:rPr>
              <a:t>Test Exclusions</a:t>
            </a:r>
            <a:endParaRPr lang="zh-CN" altLang="zh-CN" sz="3200" dirty="0">
              <a:solidFill>
                <a:srgbClr val="284EFF"/>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3360"/>
              </a:lnSpc>
              <a:spcBef>
                <a:spcPts val="0"/>
              </a:spcBef>
              <a:spcAft>
                <a:spcPts val="0"/>
              </a:spcAft>
              <a:buClrTx/>
              <a:buSzTx/>
              <a:buFontTx/>
              <a:buNone/>
              <a:defRPr/>
            </a:pPr>
            <a:endParaRPr kumimoji="0" lang="en-US" sz="3200" b="0" i="0" u="none" strike="noStrike" kern="1200" cap="none" spc="0" normalizeH="0" baseline="0" noProof="0" dirty="0">
              <a:ln>
                <a:noFill/>
              </a:ln>
              <a:solidFill>
                <a:srgbClr val="284EFF"/>
              </a:solidFill>
              <a:effectLst/>
              <a:uLnTx/>
              <a:uFillTx/>
              <a:latin typeface="+mn-lt"/>
              <a:ea typeface="+mn-ea"/>
              <a:cs typeface="+mn-cs"/>
            </a:endParaRPr>
          </a:p>
        </p:txBody>
      </p:sp>
      <p:sp>
        <p:nvSpPr>
          <p:cNvPr id="3" name="TextBox 15"/>
          <p:cNvSpPr txBox="1"/>
          <p:nvPr/>
        </p:nvSpPr>
        <p:spPr>
          <a:xfrm>
            <a:off x="9134030" y="2567761"/>
            <a:ext cx="6521450" cy="6512641"/>
          </a:xfrm>
          <a:prstGeom prst="rect">
            <a:avLst/>
          </a:prstGeom>
        </p:spPr>
        <p:txBody>
          <a:bodyPr wrap="square" lIns="0" tIns="0" rIns="0" bIns="0" rtlCol="0" anchor="t">
            <a:noAutofit/>
          </a:bodyPr>
          <a:lstStyle/>
          <a:p>
            <a:pPr algn="just">
              <a:lnSpc>
                <a:spcPct val="120000"/>
              </a:lnSpc>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following modules are under development and are not involved in testing. </a:t>
            </a:r>
          </a:p>
          <a:p>
            <a:pPr algn="just">
              <a:lnSpc>
                <a:spcPct val="120000"/>
              </a:lnSpc>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Online shopping module</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Search product </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Purchase product </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Submit complaints</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Refund</a:t>
            </a:r>
          </a:p>
          <a:p>
            <a:pPr algn="just">
              <a:lnSpc>
                <a:spcPct val="120000"/>
              </a:lnSpc>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Account reconciliations and audits module</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Audit transaction records</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Query transaction record</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Correct transaction record</a:t>
            </a:r>
          </a:p>
          <a:p>
            <a:pPr marL="457200" indent="-457200" algn="just">
              <a:lnSpc>
                <a:spcPct val="120000"/>
              </a:lnSpc>
              <a:buFont typeface="Arial" panose="020B0604020202020204" pitchFamily="34" charset="0"/>
              <a:buChar cha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Compile the statuses of transaction records</a:t>
            </a: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ts val="2645"/>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210098"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6915416" y="3796587"/>
            <a:ext cx="9390864" cy="1473801"/>
          </a:xfrm>
          <a:prstGeom prst="rect">
            <a:avLst/>
          </a:prstGeom>
        </p:spPr>
        <p:txBody>
          <a:bodyPr lIns="0" tIns="0" rIns="0" bIns="0" rtlCol="0" anchor="t">
            <a:spAutoFit/>
          </a:bodyPr>
          <a:lstStyle/>
          <a:p>
            <a:pPr>
              <a:lnSpc>
                <a:spcPts val="12320"/>
              </a:lnSpc>
            </a:pPr>
            <a:r>
              <a:rPr lang="en-US" sz="8800" dirty="0">
                <a:solidFill>
                  <a:srgbClr val="284EFF"/>
                </a:solidFill>
                <a:latin typeface="Times New Roman" panose="02020603050405020304" pitchFamily="18" charset="0"/>
                <a:ea typeface="思源黑体" panose="020B0800000000000000" pitchFamily="34" charset="-122"/>
                <a:cs typeface="Times New Roman" panose="02020603050405020304" pitchFamily="18" charset="0"/>
              </a:rPr>
              <a:t>Test Infrastructure</a:t>
            </a:r>
          </a:p>
        </p:txBody>
      </p:sp>
      <p:sp>
        <p:nvSpPr>
          <p:cNvPr id="7" name="TextBox 7"/>
          <p:cNvSpPr txBox="1"/>
          <p:nvPr/>
        </p:nvSpPr>
        <p:spPr>
          <a:xfrm>
            <a:off x="1140820" y="4847459"/>
            <a:ext cx="3863429" cy="4279901"/>
          </a:xfrm>
          <a:prstGeom prst="rect">
            <a:avLst/>
          </a:prstGeom>
        </p:spPr>
        <p:txBody>
          <a:bodyPr lIns="0" tIns="0" rIns="0" bIns="0" rtlCol="0" anchor="t">
            <a:spAutoFit/>
          </a:bodyPr>
          <a:lstStyle/>
          <a:p>
            <a:pPr>
              <a:lnSpc>
                <a:spcPts val="35000"/>
              </a:lnSpc>
            </a:pPr>
            <a:r>
              <a:rPr lang="en-US" sz="25000" dirty="0">
                <a:solidFill>
                  <a:srgbClr val="284EFF"/>
                </a:solidFill>
                <a:latin typeface="思源黑体" panose="020B0800000000000000" pitchFamily="34" charset="-122"/>
                <a:ea typeface="思源黑体" panose="020B0800000000000000" pitchFamily="34" charset="-122"/>
              </a:rPr>
              <a:t>02</a:t>
            </a:r>
          </a:p>
        </p:txBody>
      </p:sp>
      <p:sp>
        <p:nvSpPr>
          <p:cNvPr id="8" name="TextBox 8"/>
          <p:cNvSpPr txBox="1"/>
          <p:nvPr/>
        </p:nvSpPr>
        <p:spPr>
          <a:xfrm>
            <a:off x="6915416" y="7398969"/>
            <a:ext cx="7067236" cy="773097"/>
          </a:xfrm>
          <a:prstGeom prst="rect">
            <a:avLst/>
          </a:prstGeom>
        </p:spPr>
        <p:txBody>
          <a:bodyPr lIns="0" tIns="0" rIns="0" bIns="0" rtlCol="0" anchor="t">
            <a:spAutoFit/>
          </a:bodyPr>
          <a:lstStyle/>
          <a:p>
            <a:pPr algn="just">
              <a:lnSpc>
                <a:spcPts val="3200"/>
              </a:lnSpc>
            </a:pPr>
            <a:r>
              <a:rPr lang="en-US" b="1" spc="127" dirty="0">
                <a:solidFill>
                  <a:srgbClr val="000000"/>
                </a:solidFill>
                <a:latin typeface="Times New Roman" panose="02020603050405020304" pitchFamily="18" charset="0"/>
                <a:cs typeface="Times New Roman" panose="02020603050405020304" pitchFamily="18" charset="0"/>
              </a:rPr>
              <a:t>Test environment and test build information.</a:t>
            </a:r>
          </a:p>
          <a:p>
            <a:pPr algn="just">
              <a:lnSpc>
                <a:spcPts val="3200"/>
              </a:lnSpc>
            </a:pPr>
            <a:endParaRPr lang="en-US" b="1" spc="127" dirty="0">
              <a:solidFill>
                <a:srgbClr val="000000"/>
              </a:solidFill>
              <a:latin typeface="思源黑体" panose="020B0800000000000000" pitchFamily="34" charset="-122"/>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sp>
        <p:nvSpPr>
          <p:cNvPr id="13" name="TextBox 13"/>
          <p:cNvSpPr txBox="1"/>
          <p:nvPr/>
        </p:nvSpPr>
        <p:spPr>
          <a:xfrm>
            <a:off x="15437795" y="1207453"/>
            <a:ext cx="1570553" cy="306705"/>
          </a:xfrm>
          <a:prstGeom prst="rect">
            <a:avLst/>
          </a:prstGeom>
        </p:spPr>
        <p:txBody>
          <a:bodyPr lIns="0" tIns="0" rIns="0" bIns="0" rtlCol="0" anchor="t">
            <a:spAutoFit/>
          </a:bodyPr>
          <a:lstStyle/>
          <a:p>
            <a:pPr algn="r">
              <a:lnSpc>
                <a:spcPts val="2520"/>
              </a:lnSpc>
            </a:pPr>
            <a:r>
              <a:rPr lang="en-US" sz="1800" dirty="0">
                <a:solidFill>
                  <a:srgbClr val="284EFF"/>
                </a:solidFill>
                <a:latin typeface="思源黑体" panose="020B0800000000000000" pitchFamily="34" charset="-122"/>
              </a:rPr>
              <a:t> </a:t>
            </a:r>
          </a:p>
        </p:txBody>
      </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Environment</a:t>
            </a: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11" name="TextBox 11"/>
          <p:cNvSpPr txBox="1"/>
          <p:nvPr/>
        </p:nvSpPr>
        <p:spPr>
          <a:xfrm>
            <a:off x="8611282" y="1635121"/>
            <a:ext cx="7874635"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lang="en-US" sz="3200" dirty="0">
                <a:solidFill>
                  <a:srgbClr val="284EFF"/>
                </a:solidFill>
              </a:rPr>
              <a:t>Client hardware environment </a:t>
            </a:r>
            <a:endParaRPr kumimoji="0" lang="en-US" sz="3200" b="0" i="0" u="none" strike="noStrike" kern="1200" cap="none" spc="0" normalizeH="0" baseline="0" noProof="0" dirty="0">
              <a:ln>
                <a:noFill/>
              </a:ln>
              <a:solidFill>
                <a:srgbClr val="284EFF"/>
              </a:solidFill>
              <a:effectLst/>
              <a:uLnTx/>
              <a:uFillTx/>
              <a:latin typeface="+mn-lt"/>
              <a:ea typeface="+mn-ea"/>
              <a:cs typeface="+mn-cs"/>
            </a:endParaRPr>
          </a:p>
        </p:txBody>
      </p:sp>
      <p:sp>
        <p:nvSpPr>
          <p:cNvPr id="15" name="TextBox 15"/>
          <p:cNvSpPr txBox="1"/>
          <p:nvPr/>
        </p:nvSpPr>
        <p:spPr>
          <a:xfrm>
            <a:off x="856407" y="2314495"/>
            <a:ext cx="6713428" cy="3703156"/>
          </a:xfrm>
          <a:prstGeom prst="rect">
            <a:avLst/>
          </a:prstGeom>
        </p:spPr>
        <p:txBody>
          <a:bodyPr wrap="square" lIns="0" tIns="0" rIns="0" bIns="0" rtlCol="0" anchor="t">
            <a:noAutofit/>
          </a:bodyPr>
          <a:lstStyle/>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 main frequency more than 2.0GHZ</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Memory more than 2GB</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Hard disk capacity greater than 128G, hard disk speed more than 5400 rpm</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Network card: Gigabit network card</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Network cable can be used normally and has good data transmission capability</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Power supply is sufficient</a:t>
            </a: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9" name="TextBox 19"/>
          <p:cNvSpPr txBox="1"/>
          <p:nvPr/>
        </p:nvSpPr>
        <p:spPr>
          <a:xfrm>
            <a:off x="16187047" y="8818014"/>
            <a:ext cx="216575" cy="235193"/>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思源黑体" panose="020B0800000000000000" pitchFamily="34" charset="-122"/>
                <a:ea typeface="+mn-ea"/>
                <a:cs typeface="+mn-cs"/>
              </a:rPr>
              <a:t>02</a:t>
            </a: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38" name="TextBox 11"/>
          <p:cNvSpPr txBox="1"/>
          <p:nvPr>
            <p:custDataLst>
              <p:tags r:id="rId3"/>
            </p:custDataLst>
          </p:nvPr>
        </p:nvSpPr>
        <p:spPr>
          <a:xfrm>
            <a:off x="914400" y="1638300"/>
            <a:ext cx="6521450"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200" b="0" i="0" u="none" strike="noStrike" kern="1200" cap="none" spc="0" normalizeH="0" baseline="0" noProof="0" dirty="0">
                <a:ln>
                  <a:noFill/>
                </a:ln>
                <a:solidFill>
                  <a:srgbClr val="284EFF"/>
                </a:solidFill>
                <a:effectLst/>
                <a:uLnTx/>
                <a:uFillTx/>
                <a:latin typeface="+mn-lt"/>
                <a:ea typeface="+mn-ea"/>
                <a:cs typeface="+mn-cs"/>
              </a:rPr>
              <a:t>Server hardware environment</a:t>
            </a:r>
          </a:p>
        </p:txBody>
      </p:sp>
      <p:sp>
        <p:nvSpPr>
          <p:cNvPr id="39" name="TextBox 15"/>
          <p:cNvSpPr txBox="1"/>
          <p:nvPr>
            <p:custDataLst>
              <p:tags r:id="rId4"/>
            </p:custDataLst>
          </p:nvPr>
        </p:nvSpPr>
        <p:spPr>
          <a:xfrm>
            <a:off x="597535" y="4591928"/>
            <a:ext cx="8877300" cy="1185545"/>
          </a:xfrm>
          <a:prstGeom prst="rect">
            <a:avLst/>
          </a:prstGeom>
        </p:spPr>
        <p:txBody>
          <a:bodyPr wrap="square" lIns="0" tIns="0" rIns="0" bIns="0" rtlCol="0" anchor="t">
            <a:noAutofit/>
          </a:bodyPr>
          <a:lstStyle/>
          <a:p>
            <a:pPr marL="571500" marR="0" lvl="0" indent="-571500" algn="just" defTabSz="914400" rtl="0" eaLnBrk="1" fontAlgn="auto" latinLnBrk="0" hangingPunct="1">
              <a:lnSpc>
                <a:spcPct val="100000"/>
              </a:lnSpc>
              <a:spcBef>
                <a:spcPts val="0"/>
              </a:spcBef>
              <a:spcAft>
                <a:spcPts val="0"/>
              </a:spcAft>
              <a:buClrTx/>
              <a:buSzTx/>
              <a:buFont typeface="+mj-lt"/>
              <a:buAutoNum type="romanUcPeriod"/>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3" name="TextBox 15"/>
          <p:cNvSpPr txBox="1"/>
          <p:nvPr>
            <p:custDataLst>
              <p:tags r:id="rId5"/>
            </p:custDataLst>
          </p:nvPr>
        </p:nvSpPr>
        <p:spPr>
          <a:xfrm>
            <a:off x="8516922" y="6816494"/>
            <a:ext cx="8119110" cy="1914525"/>
          </a:xfrm>
          <a:prstGeom prst="rect">
            <a:avLst/>
          </a:prstGeom>
        </p:spPr>
        <p:txBody>
          <a:bodyPr wrap="square" lIns="0" tIns="0" rIns="0" bIns="0" rtlCol="0" anchor="t">
            <a:no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 name="TextBox 15"/>
          <p:cNvSpPr txBox="1"/>
          <p:nvPr/>
        </p:nvSpPr>
        <p:spPr>
          <a:xfrm>
            <a:off x="1370889" y="5904973"/>
            <a:ext cx="7277099" cy="2565702"/>
          </a:xfrm>
          <a:prstGeom prst="rect">
            <a:avLst/>
          </a:prstGeom>
        </p:spPr>
        <p:txBody>
          <a:bodyPr wrap="square" lIns="0" tIns="0" rIns="0" bIns="0" rtlCol="0" anchor="t">
            <a:noAutofit/>
          </a:bodyPr>
          <a:lstStyle/>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TextBox 15"/>
          <p:cNvSpPr txBox="1"/>
          <p:nvPr/>
        </p:nvSpPr>
        <p:spPr>
          <a:xfrm>
            <a:off x="8565309" y="2311316"/>
            <a:ext cx="7691926" cy="3888364"/>
          </a:xfrm>
          <a:prstGeom prst="rect">
            <a:avLst/>
          </a:prstGeom>
        </p:spPr>
        <p:txBody>
          <a:bodyPr wrap="square" lIns="0" tIns="0" rIns="0" bIns="0" rtlCol="0" anchor="t">
            <a:noAutofit/>
          </a:bodyPr>
          <a:lstStyle/>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CPU main frequency more than 1.0GHZ</a:t>
            </a:r>
          </a:p>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Memory more than 1GB</a:t>
            </a:r>
          </a:p>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Hard disk capacity greater than 32G, hard disk speed more than 5400 rpm</a:t>
            </a:r>
          </a:p>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Network card: Gigabit network card</a:t>
            </a:r>
          </a:p>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Network cable can be used normally and has good data transmission capability</a:t>
            </a:r>
          </a:p>
          <a:p>
            <a:pPr marL="457200" indent="-457200" algn="just">
              <a:buFont typeface="Wingdings" panose="05000000000000000000" pitchFamily="2" charset="2"/>
              <a:buChar char="l"/>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Power supply is sufficient</a:t>
            </a:r>
          </a:p>
          <a:p>
            <a:pPr marR="0" lvl="0" algn="just" defTabSz="914400" rtl="0" eaLnBrk="1" fontAlgn="auto" latinLnBrk="0" hangingPunct="1">
              <a:lnSpc>
                <a:spcPct val="100000"/>
              </a:lnSpc>
              <a:spcBef>
                <a:spcPts val="0"/>
              </a:spcBef>
              <a:spcAft>
                <a:spcPts val="0"/>
              </a:spcAft>
              <a:buClrTx/>
              <a:buSzTx/>
              <a:defRPr/>
            </a:pP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ts val="2645"/>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769127" y="6584562"/>
            <a:ext cx="9220912" cy="528350"/>
          </a:xfrm>
          <a:prstGeom prst="rect">
            <a:avLst/>
          </a:prstGeom>
          <a:noFill/>
        </p:spPr>
        <p:txBody>
          <a:bodyPr wrap="square">
            <a:spAutoFit/>
          </a:bodyPr>
          <a:lstStyle/>
          <a:p>
            <a:pPr>
              <a:lnSpc>
                <a:spcPts val="3360"/>
              </a:lnSpc>
              <a:defRPr/>
            </a:pPr>
            <a:r>
              <a:rPr lang="en-US" altLang="zh-CN" sz="3200" dirty="0">
                <a:solidFill>
                  <a:srgbClr val="284EFF"/>
                </a:solidFill>
              </a:rPr>
              <a:t>Server software environment </a:t>
            </a:r>
            <a:endParaRPr lang="zh-CN" altLang="en-US" sz="3200" dirty="0">
              <a:solidFill>
                <a:srgbClr val="284EFF"/>
              </a:solidFill>
            </a:endParaRPr>
          </a:p>
        </p:txBody>
      </p:sp>
      <p:sp>
        <p:nvSpPr>
          <p:cNvPr id="13" name="文本框 12"/>
          <p:cNvSpPr txBox="1"/>
          <p:nvPr/>
        </p:nvSpPr>
        <p:spPr>
          <a:xfrm>
            <a:off x="754172" y="7228564"/>
            <a:ext cx="9220912" cy="1384995"/>
          </a:xfrm>
          <a:prstGeom prst="rect">
            <a:avLst/>
          </a:prstGeom>
          <a:noFill/>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Operating System</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Ubuntu 22.04</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Database</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MySQL 8.0.34.</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p:cNvSpPr txBox="1"/>
          <p:nvPr/>
        </p:nvSpPr>
        <p:spPr>
          <a:xfrm>
            <a:off x="8516922" y="6466022"/>
            <a:ext cx="9220912" cy="528350"/>
          </a:xfrm>
          <a:prstGeom prst="rect">
            <a:avLst/>
          </a:prstGeom>
          <a:noFill/>
        </p:spPr>
        <p:txBody>
          <a:bodyPr wrap="square">
            <a:spAutoFit/>
          </a:bodyPr>
          <a:lstStyle/>
          <a:p>
            <a:pPr>
              <a:lnSpc>
                <a:spcPts val="3360"/>
              </a:lnSpc>
              <a:defRPr/>
            </a:pPr>
            <a:r>
              <a:rPr lang="en-US" altLang="zh-CN" sz="3200" dirty="0">
                <a:solidFill>
                  <a:srgbClr val="284EFF"/>
                </a:solidFill>
              </a:rPr>
              <a:t>Client software environment </a:t>
            </a:r>
            <a:endParaRPr lang="zh-CN" altLang="en-US" sz="3200" dirty="0">
              <a:solidFill>
                <a:srgbClr val="284EFF"/>
              </a:solidFill>
            </a:endParaRPr>
          </a:p>
        </p:txBody>
      </p:sp>
      <p:sp>
        <p:nvSpPr>
          <p:cNvPr id="16" name="文本框 15"/>
          <p:cNvSpPr txBox="1"/>
          <p:nvPr/>
        </p:nvSpPr>
        <p:spPr>
          <a:xfrm>
            <a:off x="8501967" y="7110024"/>
            <a:ext cx="7755268" cy="2246769"/>
          </a:xfrm>
          <a:prstGeom prst="rect">
            <a:avLst/>
          </a:prstGeom>
          <a:noFill/>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Operating System</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Windows 10 or later, macOS 10.15 or later</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Browsers</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All contemporary web browsers, including Edge, Firefox, Chrome, and Safari</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l"/>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build information</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4" name="文本框 3"/>
          <p:cNvSpPr txBox="1"/>
          <p:nvPr/>
        </p:nvSpPr>
        <p:spPr>
          <a:xfrm>
            <a:off x="2743200" y="2628900"/>
            <a:ext cx="12039600" cy="4709110"/>
          </a:xfrm>
          <a:prstGeom prst="rect">
            <a:avLst/>
          </a:prstGeom>
          <a:noFill/>
        </p:spPr>
        <p:txBody>
          <a:bodyPr wrap="square">
            <a:spAutoFit/>
          </a:bodyPr>
          <a:lstStyle/>
          <a:p>
            <a:pPr marL="342900" indent="-342900" algn="just">
              <a:lnSpc>
                <a:spcPct val="120000"/>
              </a:lnSpc>
              <a:buFont typeface="Arial" panose="020B0604020202020204" pitchFamily="34" charset="0"/>
              <a:buChar char="•"/>
              <a:defRPr/>
            </a:pPr>
            <a:r>
              <a:rPr lang="en-US" altLang="zh-CN" sz="2800" b="1" i="0" dirty="0">
                <a:effectLst/>
                <a:latin typeface="Times New Roman" panose="02020603050405020304" pitchFamily="18" charset="0"/>
              </a:rPr>
              <a:t>Build Number:</a:t>
            </a:r>
            <a:r>
              <a:rPr lang="en-US" altLang="zh-CN" sz="2800" b="0" i="0" dirty="0">
                <a:solidFill>
                  <a:srgbClr val="374151"/>
                </a:solidFill>
                <a:effectLst/>
                <a:latin typeface="Times New Roman" panose="02020603050405020304" pitchFamily="18" charset="0"/>
              </a:rPr>
              <a:t> Version 1.0</a:t>
            </a:r>
          </a:p>
          <a:p>
            <a:pPr marL="342900" indent="-342900" algn="just">
              <a:lnSpc>
                <a:spcPct val="120000"/>
              </a:lnSpc>
              <a:buFont typeface="Arial" panose="020B0604020202020204" pitchFamily="34" charset="0"/>
              <a:buChar char="•"/>
              <a:defRP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Build Date: 2023-11-20</a:t>
            </a:r>
          </a:p>
          <a:p>
            <a:pPr marL="342900" indent="-342900" algn="just">
              <a:lnSpc>
                <a:spcPct val="120000"/>
              </a:lnSpc>
              <a:buFont typeface="Arial" panose="020B0604020202020204" pitchFamily="34" charset="0"/>
              <a:buChar char="•"/>
              <a:defRPr/>
            </a:pPr>
            <a:r>
              <a:rPr lang="en-US" altLang="zh-CN" sz="2800" b="1" i="0" dirty="0">
                <a:effectLst/>
                <a:latin typeface="Times New Roman" panose="02020603050405020304" pitchFamily="18" charset="0"/>
              </a:rPr>
              <a:t>Build Status:</a:t>
            </a:r>
            <a:r>
              <a:rPr lang="en-US" altLang="zh-CN" sz="2800" b="0" i="0" dirty="0">
                <a:solidFill>
                  <a:srgbClr val="374151"/>
                </a:solidFill>
                <a:effectLst/>
                <a:latin typeface="Times New Roman" panose="02020603050405020304" pitchFamily="18" charset="0"/>
              </a:rPr>
              <a:t> In Progress</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20000"/>
              </a:lnSpc>
              <a:buFont typeface="Arial" panose="020B0604020202020204" pitchFamily="34" charset="0"/>
              <a:buChar char="•"/>
              <a:defRPr/>
            </a:pPr>
            <a:r>
              <a:rPr lang="en-US" altLang="zh-CN" sz="2800" b="1" i="0" dirty="0">
                <a:effectLst/>
                <a:latin typeface="Times New Roman" panose="02020603050405020304" pitchFamily="18" charset="0"/>
              </a:rPr>
              <a:t>Environment:</a:t>
            </a:r>
            <a:r>
              <a:rPr lang="en-US" altLang="zh-CN" sz="2800" b="0" i="0" dirty="0">
                <a:solidFill>
                  <a:srgbClr val="374151"/>
                </a:solidFill>
                <a:effectLst/>
                <a:latin typeface="Times New Roman" panose="02020603050405020304" pitchFamily="18" charset="0"/>
              </a:rPr>
              <a:t> Development</a:t>
            </a:r>
          </a:p>
          <a:p>
            <a:pPr marL="342900" indent="-342900" algn="just">
              <a:lnSpc>
                <a:spcPct val="120000"/>
              </a:lnSpc>
              <a:buFont typeface="Arial" panose="020B0604020202020204" pitchFamily="34" charset="0"/>
              <a:buChar char="•"/>
              <a:defRPr/>
            </a:pPr>
            <a:r>
              <a:rPr lang="en-US" altLang="zh-CN" sz="2800" b="1" i="0" dirty="0">
                <a:effectLst/>
                <a:latin typeface="Times New Roman" panose="02020603050405020304" pitchFamily="18" charset="0"/>
              </a:rPr>
              <a:t>Changes Included:</a:t>
            </a:r>
          </a:p>
          <a:p>
            <a:pPr algn="just">
              <a:lnSpc>
                <a:spcPct val="120000"/>
              </a:lnSpc>
              <a:defRPr/>
            </a:pPr>
            <a:r>
              <a:rPr lang="en-US" altLang="zh-CN" sz="2800" dirty="0">
                <a:solidFill>
                  <a:srgbClr val="374151"/>
                </a:solidFill>
                <a:latin typeface="Times New Roman" panose="02020603050405020304" pitchFamily="18" charset="0"/>
              </a:rPr>
              <a:t>1. Implemented</a:t>
            </a:r>
            <a:r>
              <a:rPr lang="en-US" altLang="zh-CN" sz="2800" dirty="0">
                <a:solidFill>
                  <a:srgbClr val="343541"/>
                </a:solidFill>
                <a:latin typeface="Times New Roman" panose="02020603050405020304" pitchFamily="18" charset="0"/>
              </a:rPr>
              <a:t> s</a:t>
            </a:r>
            <a:r>
              <a:rPr lang="en-US" altLang="zh-CN" sz="2800" b="0" i="0" dirty="0">
                <a:solidFill>
                  <a:srgbClr val="343541"/>
                </a:solidFill>
                <a:effectLst/>
                <a:latin typeface="Times New Roman" panose="02020603050405020304" pitchFamily="18" charset="0"/>
              </a:rPr>
              <a:t>earch and filter hotel and flight</a:t>
            </a:r>
          </a:p>
          <a:p>
            <a:pPr algn="just">
              <a:lnSpc>
                <a:spcPct val="120000"/>
              </a:lnSpc>
              <a:defRPr/>
            </a:pPr>
            <a:r>
              <a:rPr lang="en-US" altLang="zh-CN" sz="2800" b="0" i="0" dirty="0">
                <a:solidFill>
                  <a:srgbClr val="343541"/>
                </a:solidFill>
                <a:effectLst/>
                <a:latin typeface="Times New Roman" panose="02020603050405020304" pitchFamily="18" charset="0"/>
              </a:rPr>
              <a:t>2. </a:t>
            </a:r>
            <a:r>
              <a:rPr lang="en-US" altLang="zh-CN" sz="2800" dirty="0">
                <a:solidFill>
                  <a:srgbClr val="374151"/>
                </a:solidFill>
                <a:latin typeface="Times New Roman" panose="02020603050405020304" pitchFamily="18" charset="0"/>
              </a:rPr>
              <a:t>Implemented </a:t>
            </a:r>
            <a:r>
              <a:rPr lang="en-US" altLang="zh-CN" sz="2800" b="0" i="0" dirty="0">
                <a:solidFill>
                  <a:srgbClr val="343541"/>
                </a:solidFill>
                <a:effectLst/>
                <a:latin typeface="Times New Roman" panose="02020603050405020304" pitchFamily="18" charset="0"/>
              </a:rPr>
              <a:t>Book Hotel and flight</a:t>
            </a:r>
          </a:p>
          <a:p>
            <a:pPr algn="just">
              <a:lnSpc>
                <a:spcPct val="120000"/>
              </a:lnSpc>
              <a:defRPr/>
            </a:pPr>
            <a:r>
              <a:rPr lang="en-US" altLang="zh-CN" sz="2800" b="0" i="0" dirty="0">
                <a:solidFill>
                  <a:srgbClr val="343541"/>
                </a:solidFill>
                <a:effectLst/>
                <a:latin typeface="Times New Roman" panose="02020603050405020304" pitchFamily="18" charset="0"/>
              </a:rPr>
              <a:t>3. Implemented View discounted airfares and special room </a:t>
            </a:r>
            <a:r>
              <a:rPr lang="en-US" altLang="zh-CN" sz="2800" b="0" i="0" dirty="0" err="1">
                <a:solidFill>
                  <a:srgbClr val="343541"/>
                </a:solidFill>
                <a:effectLst/>
                <a:latin typeface="Times New Roman" panose="02020603050405020304" pitchFamily="18" charset="0"/>
              </a:rPr>
              <a:t>offerd</a:t>
            </a:r>
            <a:endParaRPr lang="en-US" altLang="zh-CN" sz="2800" b="0" i="0" dirty="0">
              <a:solidFill>
                <a:srgbClr val="343541"/>
              </a:solidFill>
              <a:effectLst/>
              <a:latin typeface="Times New Roman" panose="02020603050405020304" pitchFamily="18" charset="0"/>
            </a:endParaRPr>
          </a:p>
          <a:p>
            <a:pPr algn="just">
              <a:lnSpc>
                <a:spcPct val="120000"/>
              </a:lnSpc>
              <a:defRPr/>
            </a:pPr>
            <a:r>
              <a:rPr lang="en-US" altLang="zh-CN" sz="2800" b="0" i="0" dirty="0">
                <a:solidFill>
                  <a:srgbClr val="343541"/>
                </a:solidFill>
                <a:effectLst/>
                <a:latin typeface="Times New Roman" panose="02020603050405020304" pitchFamily="18" charset="0"/>
              </a:rPr>
              <a:t>4. Implemented view booking history</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210098" y="1809724"/>
            <a:ext cx="11804079" cy="7967753"/>
          </a:xfrm>
          <a:prstGeom prst="rect">
            <a:avLst/>
          </a:prstGeom>
        </p:spPr>
      </p:pic>
      <p:grpSp>
        <p:nvGrpSpPr>
          <p:cNvPr id="3" name="Group 3"/>
          <p:cNvGrpSpPr/>
          <p:nvPr/>
        </p:nvGrpSpPr>
        <p:grpSpPr>
          <a:xfrm>
            <a:off x="2519467" y="4793742"/>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6915416" y="3796587"/>
            <a:ext cx="9390864" cy="1447512"/>
          </a:xfrm>
          <a:prstGeom prst="rect">
            <a:avLst/>
          </a:prstGeom>
        </p:spPr>
        <p:txBody>
          <a:bodyPr lIns="0" tIns="0" rIns="0" bIns="0" rtlCol="0" anchor="t">
            <a:spAutoFit/>
          </a:bodyPr>
          <a:lstStyle/>
          <a:p>
            <a:pPr>
              <a:lnSpc>
                <a:spcPts val="12320"/>
              </a:lnSpc>
            </a:pPr>
            <a:r>
              <a:rPr lang="en-US" sz="8800" dirty="0">
                <a:solidFill>
                  <a:srgbClr val="284EFF"/>
                </a:solidFill>
                <a:latin typeface="Times New Roman" panose="02020603050405020304" pitchFamily="18" charset="0"/>
                <a:ea typeface="思源黑体" panose="020B0800000000000000" pitchFamily="34" charset="-122"/>
                <a:cs typeface="Times New Roman" panose="02020603050405020304" pitchFamily="18" charset="0"/>
              </a:rPr>
              <a:t>Test method</a:t>
            </a:r>
          </a:p>
        </p:txBody>
      </p:sp>
      <p:sp>
        <p:nvSpPr>
          <p:cNvPr id="7" name="TextBox 7"/>
          <p:cNvSpPr txBox="1"/>
          <p:nvPr/>
        </p:nvSpPr>
        <p:spPr>
          <a:xfrm>
            <a:off x="1140820" y="4847459"/>
            <a:ext cx="3863429" cy="4279901"/>
          </a:xfrm>
          <a:prstGeom prst="rect">
            <a:avLst/>
          </a:prstGeom>
        </p:spPr>
        <p:txBody>
          <a:bodyPr lIns="0" tIns="0" rIns="0" bIns="0" rtlCol="0" anchor="t">
            <a:spAutoFit/>
          </a:bodyPr>
          <a:lstStyle/>
          <a:p>
            <a:pPr>
              <a:lnSpc>
                <a:spcPts val="35000"/>
              </a:lnSpc>
            </a:pPr>
            <a:r>
              <a:rPr lang="en-US" sz="25000" dirty="0">
                <a:solidFill>
                  <a:srgbClr val="284EFF"/>
                </a:solidFill>
                <a:latin typeface="思源黑体" panose="020B0800000000000000" pitchFamily="34" charset="-122"/>
                <a:ea typeface="思源黑体" panose="020B0800000000000000" pitchFamily="34" charset="-122"/>
              </a:rPr>
              <a:t>03</a:t>
            </a:r>
          </a:p>
        </p:txBody>
      </p:sp>
      <p:sp>
        <p:nvSpPr>
          <p:cNvPr id="8" name="TextBox 8"/>
          <p:cNvSpPr txBox="1"/>
          <p:nvPr/>
        </p:nvSpPr>
        <p:spPr>
          <a:xfrm>
            <a:off x="6915416" y="7398969"/>
            <a:ext cx="7067236" cy="772904"/>
          </a:xfrm>
          <a:prstGeom prst="rect">
            <a:avLst/>
          </a:prstGeom>
        </p:spPr>
        <p:txBody>
          <a:bodyPr lIns="0" tIns="0" rIns="0" bIns="0" rtlCol="0" anchor="t">
            <a:spAutoFit/>
          </a:bodyPr>
          <a:lstStyle/>
          <a:p>
            <a:pPr algn="just">
              <a:lnSpc>
                <a:spcPts val="3200"/>
              </a:lnSpc>
            </a:pPr>
            <a:r>
              <a:rPr lang="en-US" b="1" spc="127" dirty="0">
                <a:solidFill>
                  <a:srgbClr val="000000"/>
                </a:solidFill>
                <a:latin typeface="Times New Roman" panose="02020603050405020304" pitchFamily="18" charset="0"/>
                <a:cs typeface="Times New Roman" panose="02020603050405020304" pitchFamily="18" charset="0"/>
              </a:rPr>
              <a:t>Test Identification and Justification. </a:t>
            </a:r>
          </a:p>
          <a:p>
            <a:pPr algn="just">
              <a:lnSpc>
                <a:spcPts val="3200"/>
              </a:lnSpc>
            </a:pPr>
            <a:r>
              <a:rPr lang="en-US" b="1" spc="127" dirty="0">
                <a:solidFill>
                  <a:srgbClr val="000000"/>
                </a:solidFill>
                <a:latin typeface="Times New Roman" panose="02020603050405020304" pitchFamily="18" charset="0"/>
                <a:cs typeface="Times New Roman" panose="02020603050405020304" pitchFamily="18" charset="0"/>
              </a:rPr>
              <a:t>Smoke testing, functionality testing and regression Testing. </a:t>
            </a:r>
            <a:endParaRPr lang="en-US" b="1" spc="127" dirty="0">
              <a:solidFill>
                <a:srgbClr val="000000"/>
              </a:solidFill>
              <a:latin typeface="思源黑体" panose="020B0800000000000000" pitchFamily="34" charset="-122"/>
            </a:endParaRP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4"/>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4"/>
            <a:srcRect l="25279"/>
            <a:stretch>
              <a:fillRect/>
            </a:stretch>
          </p:blipFill>
          <p:spPr>
            <a:xfrm>
              <a:off x="6342635" y="0"/>
              <a:ext cx="5001299" cy="351399"/>
            </a:xfrm>
            <a:prstGeom prst="rect">
              <a:avLst/>
            </a:prstGeom>
          </p:spPr>
        </p:pic>
      </p:grpSp>
      <p:sp>
        <p:nvSpPr>
          <p:cNvPr id="13" name="TextBox 13"/>
          <p:cNvSpPr txBox="1"/>
          <p:nvPr/>
        </p:nvSpPr>
        <p:spPr>
          <a:xfrm>
            <a:off x="15437795" y="1207453"/>
            <a:ext cx="1570553" cy="306705"/>
          </a:xfrm>
          <a:prstGeom prst="rect">
            <a:avLst/>
          </a:prstGeom>
        </p:spPr>
        <p:txBody>
          <a:bodyPr lIns="0" tIns="0" rIns="0" bIns="0" rtlCol="0" anchor="t">
            <a:spAutoFit/>
          </a:bodyPr>
          <a:lstStyle/>
          <a:p>
            <a:pPr algn="r">
              <a:lnSpc>
                <a:spcPts val="2520"/>
              </a:lnSpc>
            </a:pPr>
            <a:r>
              <a:rPr lang="en-US" sz="1800" dirty="0">
                <a:solidFill>
                  <a:srgbClr val="284EFF"/>
                </a:solidFill>
                <a:latin typeface="思源黑体" panose="020B0800000000000000" pitchFamily="34" charset="-122"/>
              </a:rPr>
              <a:t> </a:t>
            </a:r>
          </a:p>
        </p:txBody>
      </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F0F4"/>
        </a:solidFill>
        <a:effectLst/>
      </p:bgPr>
    </p:bg>
    <p:spTree>
      <p:nvGrpSpPr>
        <p:cNvPr id="1" name=""/>
        <p:cNvGrpSpPr/>
        <p:nvPr/>
      </p:nvGrpSpPr>
      <p:grpSpPr>
        <a:xfrm>
          <a:off x="0" y="0"/>
          <a:ext cx="0" cy="0"/>
          <a:chOff x="0" y="0"/>
          <a:chExt cx="0" cy="0"/>
        </a:xfrm>
      </p:grpSpPr>
      <p:sp>
        <p:nvSpPr>
          <p:cNvPr id="9" name="TextBox 9"/>
          <p:cNvSpPr txBox="1"/>
          <p:nvPr/>
        </p:nvSpPr>
        <p:spPr>
          <a:xfrm>
            <a:off x="2057400" y="114300"/>
            <a:ext cx="11353800" cy="1090930"/>
          </a:xfrm>
          <a:prstGeom prst="rect">
            <a:avLst/>
          </a:prstGeom>
        </p:spPr>
        <p:txBody>
          <a:bodyPr lIns="0" tIns="0" rIns="0" bIns="0" rtlCol="0" anchor="t">
            <a:noAutofit/>
          </a:bodyPr>
          <a:lstStyle/>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Test method</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r>
              <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rPr>
              <a:t> </a:t>
            </a: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altLang="zh-CN"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a:p>
            <a:pPr marL="0" marR="0" lvl="0" indent="0" algn="l" defTabSz="914400" rtl="0" eaLnBrk="1" fontAlgn="auto" latinLnBrk="0" hangingPunct="1">
              <a:lnSpc>
                <a:spcPts val="8960"/>
              </a:lnSpc>
              <a:spcBef>
                <a:spcPts val="0"/>
              </a:spcBef>
              <a:spcAft>
                <a:spcPts val="0"/>
              </a:spcAft>
              <a:buClrTx/>
              <a:buSzTx/>
              <a:buFontTx/>
              <a:buNone/>
              <a:defRPr/>
            </a:pPr>
            <a:endParaRPr kumimoji="0" lang="en-US" sz="4800" b="0" i="0" u="none" strike="noStrike" kern="1200" cap="none" spc="127" normalizeH="0" baseline="0" noProof="0" dirty="0">
              <a:ln>
                <a:noFill/>
              </a:ln>
              <a:solidFill>
                <a:srgbClr val="000000"/>
              </a:solidFill>
              <a:effectLst/>
              <a:uLnTx/>
              <a:uFillTx/>
              <a:latin typeface="Microsoft JhengHei Light" panose="020B0304030504040204" charset="-120"/>
              <a:ea typeface="Microsoft JhengHei Light" panose="020B0304030504040204" charset="-120"/>
              <a:cs typeface="Microsoft JhengHei Light" panose="020B0304030504040204" charset="-120"/>
            </a:endParaRPr>
          </a:p>
        </p:txBody>
      </p:sp>
      <p:sp>
        <p:nvSpPr>
          <p:cNvPr id="23" name="Freeform 4"/>
          <p:cNvSpPr/>
          <p:nvPr>
            <p:custDataLst>
              <p:tags r:id="rId1"/>
            </p:custDataLst>
          </p:nvPr>
        </p:nvSpPr>
        <p:spPr>
          <a:xfrm>
            <a:off x="-152400" y="571500"/>
            <a:ext cx="1929130" cy="389890"/>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pic>
        <p:nvPicPr>
          <p:cNvPr id="35" name="图片 3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477808" y="418844"/>
            <a:ext cx="3056020" cy="1117187"/>
          </a:xfrm>
          <a:prstGeom prst="rect">
            <a:avLst/>
          </a:prstGeom>
        </p:spPr>
      </p:pic>
      <p:sp>
        <p:nvSpPr>
          <p:cNvPr id="3" name="TextBox 11"/>
          <p:cNvSpPr txBox="1"/>
          <p:nvPr>
            <p:custDataLst>
              <p:tags r:id="rId3"/>
            </p:custDataLst>
          </p:nvPr>
        </p:nvSpPr>
        <p:spPr>
          <a:xfrm>
            <a:off x="1600199" y="2371705"/>
            <a:ext cx="14275435" cy="3057247"/>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Smoke testing </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includes the general scenarios of the important core functionalities of both the online booking module and the account management module, primarily including user login,   registration, balance inquiry, recharge, hotel reservation, and flight booking.</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Functionality testing </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primarily includes the online booking module.</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Regression testing </a:t>
            </a: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primarily includes the account management module.</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600200" y="5492493"/>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mn-ea"/>
                <a:cs typeface="Times New Roman" panose="02020603050405020304" pitchFamily="18" charset="0"/>
              </a:rPr>
              <a:t>Smoke testing</a:t>
            </a:r>
          </a:p>
        </p:txBody>
      </p:sp>
      <p:sp>
        <p:nvSpPr>
          <p:cNvPr id="16" name="TextBox 11"/>
          <p:cNvSpPr txBox="1"/>
          <p:nvPr>
            <p:custDataLst>
              <p:tags r:id="rId4"/>
            </p:custDataLst>
          </p:nvPr>
        </p:nvSpPr>
        <p:spPr>
          <a:xfrm>
            <a:off x="1600199" y="6181287"/>
            <a:ext cx="14580236" cy="3057247"/>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Definition: Smoke testing is a software testing method that is used to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determine if a new software build is ready for the next testing phase</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Objective: The primary objective of smoke testing is to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swiftly verify the fundamental functionalities and critical paths of the software system, determining its suitability for more comprehensive testing.</a:t>
            </a:r>
          </a:p>
          <a:p>
            <a:pPr marL="342900" marR="0" lvl="0" indent="-342900" algn="just"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Scope: The most crucial functions of a program.</a:t>
            </a:r>
            <a:endParaRPr kumimoji="0" lang="zh-CN" altLang="en-US" sz="2800" b="0" i="0" u="none" strike="noStrike" kern="1200" cap="none" spc="0" normalizeH="0" baseline="0" noProof="0" dirty="0">
              <a:ln>
                <a:noFill/>
              </a:ln>
              <a:solidFill>
                <a:srgbClr val="284E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nvSpPr>
        <p:spPr>
          <a:xfrm>
            <a:off x="1600200" y="1638300"/>
            <a:ext cx="9220912" cy="528350"/>
          </a:xfrm>
          <a:prstGeom prst="rect">
            <a:avLst/>
          </a:prstGeom>
          <a:noFill/>
        </p:spPr>
        <p:txBody>
          <a:bodyPr wrap="square">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84EFF"/>
                </a:solidFill>
                <a:effectLst/>
                <a:uLnTx/>
                <a:uFillTx/>
                <a:latin typeface="Times New Roman" panose="02020603050405020304" pitchFamily="18" charset="0"/>
                <a:ea typeface="+mn-ea"/>
                <a:cs typeface="Times New Roman" panose="02020603050405020304" pitchFamily="18" charset="0"/>
              </a:rPr>
              <a:t>Test Identification and Justification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b4f3d5-6764-45b3-9ea9-a0314565a06a"/>
  <p:tag name="COMMONDATA" val="eyJoZGlkIjoiZTY5OGFhMjMzMWMxOTNmMTI2Y2I1NGM0MDIxOTNjZD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TABLE_ENDDRAG_ORIGIN_RECT" val="1263*609"/>
  <p:tag name="TABLE_ENDDRAG_RECT" val="60*135*1263*609"/>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TABLE_ENDDRAG_ORIGIN_RECT" val="1263*609"/>
  <p:tag name="TABLE_ENDDRAG_RECT" val="60*135*1263*609"/>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15</TotalTime>
  <Words>2130</Words>
  <Application>Microsoft Office PowerPoint</Application>
  <PresentationFormat>自定义</PresentationFormat>
  <Paragraphs>379</Paragraphs>
  <Slides>30</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30</vt:i4>
      </vt:variant>
    </vt:vector>
  </HeadingPairs>
  <TitlesOfParts>
    <vt:vector size="39" baseType="lpstr">
      <vt:lpstr>思源黑体</vt:lpstr>
      <vt:lpstr>Calibri</vt:lpstr>
      <vt:lpstr>Wingdings</vt:lpstr>
      <vt:lpstr>Arial</vt:lpstr>
      <vt:lpstr>Microsoft JhengHei Light</vt:lpstr>
      <vt:lpstr>等线</vt:lpstr>
      <vt:lpstr>Times New Roman</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灰白蓝色新年计划工作汇报商务企业交流中文演示文稿</dc:title>
  <dc:creator/>
  <cp:lastModifiedBy>Pinglan Su</cp:lastModifiedBy>
  <cp:revision>24</cp:revision>
  <dcterms:created xsi:type="dcterms:W3CDTF">2006-08-16T00:00:00Z</dcterms:created>
  <dcterms:modified xsi:type="dcterms:W3CDTF">2023-12-08T00:58:06Z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A6F71DB16E5C417E81075867DBEE7969_12</vt:lpwstr>
  </property>
  <property fmtid="{D5CDD505-2E9C-101B-9397-08002B2CF9AE}" pid="3" name="KSOProductBuildVer">
    <vt:lpwstr>2052-12.1.0.15712</vt:lpwstr>
  </property>
</Properties>
</file>